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</p:sldMasterIdLst>
  <p:notesMasterIdLst>
    <p:notesMasterId r:id="rId15"/>
  </p:notesMasterIdLst>
  <p:sldIdLst>
    <p:sldId id="277" r:id="rId2"/>
    <p:sldId id="283" r:id="rId3"/>
    <p:sldId id="286" r:id="rId4"/>
    <p:sldId id="281" r:id="rId5"/>
    <p:sldId id="284" r:id="rId6"/>
    <p:sldId id="263" r:id="rId7"/>
    <p:sldId id="275" r:id="rId8"/>
    <p:sldId id="266" r:id="rId9"/>
    <p:sldId id="268" r:id="rId10"/>
    <p:sldId id="269" r:id="rId11"/>
    <p:sldId id="270" r:id="rId12"/>
    <p:sldId id="271" r:id="rId13"/>
    <p:sldId id="272" r:id="rId14"/>
  </p:sldIdLst>
  <p:sldSz cx="12192000" cy="6858000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216-SRSQL001\OFUMail\in\&#1054;&#1041;&#1065;&#1040;&#1071;\&#1089;&#1072;&#1081;&#1090;%209%20&#1084;&#1077;&#1089;.%20%202019%20&#8212;%20&#1082;&#1086;&#1087;&#1080;&#1103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xod_admin\Documents\&#1089;&#1072;&#1081;&#1090;%20&#1088;&#1072;&#1081;&#1080;&#1089;&#1087;&#1086;&#1083;&#1082;&#1086;&#1084;&#1072;\&#1089;&#1072;&#1081;&#1090;%20&#1079;&#1072;%209%20&#1084;&#1077;&#1089;%202020%20&#1075;&#1086;&#1076;%20&#1080;&#1089;&#1087;&#1086;&#1083;&#1085;&#1077;&#1085;&#1080;&#1077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xod_admin\Documents\&#1089;&#1072;&#1081;&#1090;%20&#1088;&#1072;&#1081;&#1080;&#1089;&#1087;&#1086;&#1083;&#1082;&#1086;&#1084;&#1072;\2021%201%20&#1087;&#1086;&#1083;&#1091;&#1075;&#1086;&#1076;&#1080;&#1077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216-SRSQL001\OFUMail\in\&#1054;&#1041;&#1065;&#1040;&#1071;\2022%201%20&#1087;&#1086;&#1083;&#1091;&#1075;&#1086;&#1076;&#1080;&#1077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Структура доходов консолидированного бюджета района                                   за</a:t>
            </a:r>
            <a:r>
              <a:rPr lang="ru-RU" baseline="0" dirty="0"/>
              <a:t> </a:t>
            </a:r>
            <a:r>
              <a:rPr lang="ru-RU" dirty="0"/>
              <a:t>2019 год, тыс. рублей   </a:t>
            </a:r>
          </a:p>
        </c:rich>
      </c:tx>
      <c:layout>
        <c:manualLayout>
          <c:xMode val="edge"/>
          <c:yMode val="edge"/>
          <c:x val="0.16147409802720641"/>
          <c:y val="2.0839979153457217E-3"/>
        </c:manualLayout>
      </c:layout>
      <c:overlay val="0"/>
    </c:title>
    <c:autoTitleDeleted val="0"/>
    <c:view3D>
      <c:rotX val="30"/>
      <c:rotY val="2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70583380871503E-2"/>
          <c:y val="0.14594138944571686"/>
          <c:w val="0.7874330088886945"/>
          <c:h val="0.7184851927845785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>
                <a:latin typeface="Times New Roman" pitchFamily="18" charset="0"/>
                <a:cs typeface="Times New Roman" pitchFamily="18" charset="0"/>
              </a:defRPr>
            </a:pP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процентов</a:t>
            </a:r>
          </a:p>
        </c:rich>
      </c:tx>
      <c:layout>
        <c:manualLayout>
          <c:xMode val="edge"/>
          <c:yMode val="edge"/>
          <c:x val="0.69397480067544726"/>
          <c:y val="2.1855708868190573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процентов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7BC7-40D2-A660-EF12761FFAC7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7BC7-40D2-A660-EF12761FFAC7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7BC7-40D2-A660-EF12761FFAC7}"/>
              </c:ext>
            </c:extLst>
          </c:dPt>
          <c:dLbls>
            <c:dLbl>
              <c:idx val="0"/>
              <c:layout>
                <c:manualLayout>
                  <c:x val="5.6559308719559893E-2"/>
                  <c:y val="1.912374525966674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C7-40D2-A660-EF12761FFAC7}"/>
                </c:ext>
              </c:extLst>
            </c:dLbl>
            <c:dLbl>
              <c:idx val="1"/>
              <c:layout>
                <c:manualLayout>
                  <c:x val="0"/>
                  <c:y val="-6.556712660457149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C7-40D2-A660-EF12761FFAC7}"/>
                </c:ext>
              </c:extLst>
            </c:dLbl>
            <c:dLbl>
              <c:idx val="2"/>
              <c:layout>
                <c:manualLayout>
                  <c:x val="-8.4838963079340413E-2"/>
                  <c:y val="-3.005159969376194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BC7-40D2-A660-EF12761FFA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Сельское хозяйство, рыбохозяйственная деятельность</c:v>
                </c:pt>
                <c:pt idx="1">
                  <c:v>Топливо и энергетика</c:v>
                </c:pt>
                <c:pt idx="2">
                  <c:v>Транспорт</c:v>
                </c:pt>
                <c:pt idx="3">
                  <c:v>Другая деятельность в области национальной экономики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60.6</c:v>
                </c:pt>
                <c:pt idx="1">
                  <c:v>26.9</c:v>
                </c:pt>
                <c:pt idx="2">
                  <c:v>9.1</c:v>
                </c:pt>
                <c:pt idx="3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BC7-40D2-A660-EF12761FFAC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1348603027135359"/>
          <c:y val="0.6146695733237153"/>
          <c:w val="0.77302769204124544"/>
          <c:h val="0.36966654641246782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BY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BY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Социальная сфера</a:t>
            </a: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EA88-47CA-9035-8B4E0E961842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EA88-47CA-9035-8B4E0E961842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5-EA88-47CA-9035-8B4E0E961842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7-EA88-47CA-9035-8B4E0E96184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Физическая культура, спорт, культура и средства массовой информации</c:v>
                </c:pt>
                <c:pt idx="3">
                  <c:v>Социальная политика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23479.1</c:v>
                </c:pt>
                <c:pt idx="1">
                  <c:v>14383.8</c:v>
                </c:pt>
                <c:pt idx="2">
                  <c:v>4287.6000000000004</c:v>
                </c:pt>
                <c:pt idx="3">
                  <c:v>5072.7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A88-47CA-9035-8B4E0E96184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ln>
          <a:solidFill>
            <a:schemeClr val="accent1"/>
          </a:solidFill>
        </a:ln>
      </c:spPr>
    </c:plotArea>
    <c:legend>
      <c:legendPos val="b"/>
      <c:layout>
        <c:manualLayout>
          <c:xMode val="edge"/>
          <c:yMode val="edge"/>
          <c:x val="0.10696938667419936"/>
          <c:y val="0.64205603523271182"/>
          <c:w val="0.78606122665160161"/>
          <c:h val="0.34335873371100606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BY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BY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BY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explosion val="36"/>
          <c:dPt>
            <c:idx val="0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2C4-474F-BA47-B3D826726A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54D-45AE-8FCF-25B37153738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2C4-474F-BA47-B3D826726A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62C4-474F-BA47-B3D826726A9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F0A-4EEB-AFFF-D0D4A71E1241}"/>
              </c:ext>
            </c:extLst>
          </c:dPt>
          <c:dPt>
            <c:idx val="5"/>
            <c:bubble3D val="0"/>
            <c:spPr>
              <a:solidFill>
                <a:schemeClr val="accent2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8F0A-4EEB-AFFF-D0D4A71E1241}"/>
              </c:ext>
            </c:extLst>
          </c:dPt>
          <c:dLbls>
            <c:dLbl>
              <c:idx val="0"/>
              <c:layout>
                <c:manualLayout>
                  <c:x val="-6.6067213947171105E-2"/>
                  <c:y val="-1.939763841389176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C4-474F-BA47-B3D826726A9F}"/>
                </c:ext>
              </c:extLst>
            </c:dLbl>
            <c:dLbl>
              <c:idx val="2"/>
              <c:layout>
                <c:manualLayout>
                  <c:x val="-3.4469850755045793E-2"/>
                  <c:y val="-5.334350563820235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C4-474F-BA47-B3D826726A9F}"/>
                </c:ext>
              </c:extLst>
            </c:dLbl>
            <c:dLbl>
              <c:idx val="4"/>
              <c:layout>
                <c:manualLayout>
                  <c:x val="0"/>
                  <c:y val="7.516584885383054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F0A-4EEB-AFFF-D0D4A71E124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Общегосударственная деятельность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Охрана окружающей среды</c:v>
                </c:pt>
                <c:pt idx="4">
                  <c:v>Жилищно-коммунальные услуги и жилищное строительство</c:v>
                </c:pt>
                <c:pt idx="5">
                  <c:v>Социальная сфера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12.3</c:v>
                </c:pt>
                <c:pt idx="1">
                  <c:v>0</c:v>
                </c:pt>
                <c:pt idx="2">
                  <c:v>3.8</c:v>
                </c:pt>
                <c:pt idx="3">
                  <c:v>0.2</c:v>
                </c:pt>
                <c:pt idx="4">
                  <c:v>16</c:v>
                </c:pt>
                <c:pt idx="5">
                  <c:v>67.7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C4-474F-BA47-B3D826726A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Структура доходов консолидированного бюджета района                                   за</a:t>
            </a:r>
            <a:r>
              <a:rPr lang="ru-RU" baseline="0"/>
              <a:t> 9 месяцев </a:t>
            </a:r>
            <a:r>
              <a:rPr lang="ru-RU"/>
              <a:t>2020 года, тыс.рублей   </a:t>
            </a:r>
          </a:p>
        </c:rich>
      </c:tx>
      <c:layout>
        <c:manualLayout>
          <c:xMode val="edge"/>
          <c:yMode val="edge"/>
          <c:x val="0.16010950152564804"/>
          <c:y val="2.0840122472508302E-3"/>
        </c:manualLayout>
      </c:layout>
      <c:overlay val="0"/>
    </c:title>
    <c:autoTitleDeleted val="0"/>
    <c:view3D>
      <c:rotX val="30"/>
      <c:rotY val="2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70583380871503E-2"/>
          <c:y val="0.14594138944571686"/>
          <c:w val="0.7874330088886945"/>
          <c:h val="0.7184851927845785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Структура доходов консолидированного бюджета района                                   за</a:t>
            </a:r>
            <a:r>
              <a:rPr lang="ru-RU" baseline="0"/>
              <a:t>  1 полугодие </a:t>
            </a:r>
            <a:r>
              <a:rPr lang="ru-RU"/>
              <a:t>2021 года, тыс.рублей   </a:t>
            </a:r>
          </a:p>
        </c:rich>
      </c:tx>
      <c:layout>
        <c:manualLayout>
          <c:xMode val="edge"/>
          <c:yMode val="edge"/>
          <c:x val="0.16010950152564804"/>
          <c:y val="2.0840122472508302E-3"/>
        </c:manualLayout>
      </c:layout>
      <c:overlay val="0"/>
    </c:title>
    <c:autoTitleDeleted val="0"/>
    <c:view3D>
      <c:rotX val="30"/>
      <c:rotY val="2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70583380871503E-2"/>
          <c:y val="0.14594138944571686"/>
          <c:w val="0.7874330088886945"/>
          <c:h val="0.7184851927845785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Структура доходов консолидированного бюджета района                                   за</a:t>
            </a:r>
            <a:r>
              <a:rPr lang="ru-RU" baseline="0"/>
              <a:t>  1 полугодие </a:t>
            </a:r>
            <a:r>
              <a:rPr lang="ru-RU"/>
              <a:t>2022 года, тыс.рублей   </a:t>
            </a:r>
          </a:p>
        </c:rich>
      </c:tx>
      <c:layout>
        <c:manualLayout>
          <c:xMode val="edge"/>
          <c:yMode val="edge"/>
          <c:x val="0.16010950152564804"/>
          <c:y val="2.0840122472508302E-3"/>
        </c:manualLayout>
      </c:layout>
      <c:overlay val="0"/>
    </c:title>
    <c:autoTitleDeleted val="0"/>
    <c:view3D>
      <c:rotX val="30"/>
      <c:rotY val="2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70583380871503E-2"/>
          <c:y val="0.14594138944571686"/>
          <c:w val="0.7874330088886945"/>
          <c:h val="0.7184851927845785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accent4">
                    <a:lumMod val="75000"/>
                  </a:schemeClr>
                </a:solidFill>
              </a:defRPr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Структура доходов консолидированного бюджета района                                   в</a:t>
            </a:r>
            <a:r>
              <a:rPr lang="ru-RU" baseline="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2025 году, </a:t>
            </a:r>
            <a:r>
              <a:rPr lang="ru-RU" b="0" dirty="0">
                <a:solidFill>
                  <a:schemeClr val="accent4">
                    <a:lumMod val="75000"/>
                  </a:schemeClr>
                </a:solidFill>
              </a:rPr>
              <a:t>тыс. рублей,%  </a:t>
            </a:r>
          </a:p>
        </c:rich>
      </c:tx>
      <c:layout>
        <c:manualLayout>
          <c:xMode val="edge"/>
          <c:yMode val="edge"/>
          <c:x val="0.16010950152564804"/>
          <c:y val="2.0840122472508302E-3"/>
        </c:manualLayout>
      </c:layout>
      <c:overlay val="0"/>
    </c:title>
    <c:autoTitleDeleted val="0"/>
    <c:view3D>
      <c:rotX val="30"/>
      <c:rotY val="2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70583380871503E-2"/>
          <c:y val="0.14594138944571686"/>
          <c:w val="0.7874330088886945"/>
          <c:h val="0.71848519278457856"/>
        </c:manualLayout>
      </c:layout>
      <c:pie3DChart>
        <c:varyColors val="1"/>
        <c:ser>
          <c:idx val="0"/>
          <c:order val="0"/>
          <c:tx>
            <c:strRef>
              <c:f>'табл 5 '!$B$2</c:f>
              <c:strCache>
                <c:ptCount val="1"/>
                <c:pt idx="0">
                  <c:v>Поступило доходов  за 2025 год   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F253-4B9C-A9D9-B37A7AFDAFC1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41DF-4C83-ADED-7FD9846A2B62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2-41DF-4C83-ADED-7FD9846A2B62}"/>
              </c:ext>
            </c:extLst>
          </c:dPt>
          <c:dPt>
            <c:idx val="6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4-41DF-4C83-ADED-7FD9846A2B62}"/>
              </c:ext>
            </c:extLst>
          </c:dPt>
          <c:dPt>
            <c:idx val="7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41DF-4C83-ADED-7FD9846A2B62}"/>
              </c:ext>
            </c:extLst>
          </c:dPt>
          <c:dPt>
            <c:idx val="8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6-41DF-4C83-ADED-7FD9846A2B62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fld id="{1883763E-135B-4E1A-8E13-08D95510EEF4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</a:t>
                    </a:r>
                  </a:p>
                  <a:p>
                    <a:r>
                      <a:rPr lang="ru-RU" baseline="0" dirty="0"/>
                      <a:t> </a:t>
                    </a:r>
                    <a:fld id="{9D7B4DA9-8004-46E7-9010-0AF9A21332BA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  <a:fld id="{7DA867DA-949F-4851-BAB7-BEBF17C4662A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F253-4B9C-A9D9-B37A7AFDAFC1}"/>
                </c:ext>
              </c:extLst>
            </c:dLbl>
            <c:dLbl>
              <c:idx val="2"/>
              <c:layout>
                <c:manualLayout>
                  <c:x val="-5.1339924681685432E-2"/>
                  <c:y val="-5.7390948834954277E-2"/>
                </c:manualLayout>
              </c:layout>
              <c:tx>
                <c:rich>
                  <a:bodyPr/>
                  <a:lstStyle/>
                  <a:p>
                    <a:fld id="{B1858097-0FDD-4951-8585-CAA7539D1467}" type="CATEGORYNAME">
                      <a:rPr lang="ru-RU"/>
                      <a:pPr/>
                      <a:t>[ИМЯ КАТЕГОРИИ]</a:t>
                    </a:fld>
                    <a:r>
                      <a:rPr lang="ru-RU" baseline="0"/>
                      <a:t>; </a:t>
                    </a:r>
                    <a:fld id="{A36F5C3D-82AE-42D8-9F9C-F7F6EA1C5C74}" type="VALUE">
                      <a:rPr lang="ru-RU" baseline="0"/>
                      <a:pPr/>
                      <a:t>[ЗНАЧЕНИЕ]</a:t>
                    </a:fld>
                    <a:r>
                      <a:rPr lang="ru-RU" baseline="0"/>
                      <a:t>;   </a:t>
                    </a:r>
                    <a:fld id="{5CA81F79-F0D5-4D20-B7FA-6435A0F98FF9}" type="PERCENTAGE">
                      <a:rPr lang="ru-RU" baseline="0"/>
                      <a:pPr/>
                      <a:t>[ПРОЦЕНТ]</a:t>
                    </a:fld>
                    <a:endParaRPr lang="ru-RU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167638639171742"/>
                      <c:h val="0.1081183505061915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1DF-4C83-ADED-7FD9846A2B62}"/>
                </c:ext>
              </c:extLst>
            </c:dLbl>
            <c:dLbl>
              <c:idx val="3"/>
              <c:layout>
                <c:manualLayout>
                  <c:x val="-1.0967996767736231E-3"/>
                  <c:y val="-4.893653233929403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766553810845978"/>
                      <c:h val="0.1071294866721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DF-4C83-ADED-7FD9846A2B62}"/>
                </c:ext>
              </c:extLst>
            </c:dLbl>
            <c:dLbl>
              <c:idx val="4"/>
              <c:layout>
                <c:manualLayout>
                  <c:x val="1.0007187148296713E-16"/>
                  <c:y val="1.4934352381068257E-2"/>
                </c:manualLayout>
              </c:layout>
              <c:tx>
                <c:rich>
                  <a:bodyPr/>
                  <a:lstStyle/>
                  <a:p>
                    <a:fld id="{0B06194A-1870-4FC4-B8E6-A5F102849A26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fld id="{4AC18C28-4A25-421B-AA30-562E41FE1100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  <a:fld id="{025AF4AB-88A1-44CF-B107-25CF4B9C5A68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1DF-4C83-ADED-7FD9846A2B62}"/>
                </c:ext>
              </c:extLst>
            </c:dLbl>
            <c:dLbl>
              <c:idx val="5"/>
              <c:layout>
                <c:manualLayout>
                  <c:x val="0.27894044500483001"/>
                  <c:y val="6.257005136019246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1DF-4C83-ADED-7FD9846A2B62}"/>
                </c:ext>
              </c:extLst>
            </c:dLbl>
            <c:dLbl>
              <c:idx val="6"/>
              <c:layout>
                <c:manualLayout>
                  <c:x val="7.4392688088279674E-2"/>
                  <c:y val="3.763525482569653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95992084267115"/>
                      <c:h val="0.122438247710308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1DF-4C83-ADED-7FD9846A2B62}"/>
                </c:ext>
              </c:extLst>
            </c:dLbl>
            <c:dLbl>
              <c:idx val="7"/>
              <c:layout>
                <c:manualLayout>
                  <c:x val="-2.1891798278714337E-2"/>
                  <c:y val="3.3343966645531319E-2"/>
                </c:manualLayout>
              </c:layout>
              <c:tx>
                <c:rich>
                  <a:bodyPr/>
                  <a:lstStyle/>
                  <a:p>
                    <a:fld id="{13879F40-C00D-42B1-8342-F8EF6CD53329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fld id="{4EE54AAC-E0E3-4EC8-8433-FACA6FE661C5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  <a:fld id="{B73FD692-20BD-4E22-8C6D-779D82FC0488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1DF-4C83-ADED-7FD9846A2B62}"/>
                </c:ext>
              </c:extLst>
            </c:dLbl>
            <c:dLbl>
              <c:idx val="8"/>
              <c:layout>
                <c:manualLayout>
                  <c:x val="-3.6516173219850956E-2"/>
                  <c:y val="-9.3421782347869655E-3"/>
                </c:manualLayout>
              </c:layout>
              <c:tx>
                <c:rich>
                  <a:bodyPr/>
                  <a:lstStyle/>
                  <a:p>
                    <a:fld id="{C7766CC4-0373-43E4-AFC4-52BDD69483B6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fld id="{96EB178A-CB59-476B-B744-70C6918151FC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  <a:fld id="{1375BBC1-9F05-4308-86D0-2F50C9193AB3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335446530722121"/>
                      <c:h val="0.1029522626701039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41DF-4C83-ADED-7FD9846A2B62}"/>
                </c:ext>
              </c:extLst>
            </c:dLbl>
            <c:dLbl>
              <c:idx val="9"/>
              <c:layout>
                <c:manualLayout>
                  <c:x val="-7.4433191499906582E-3"/>
                  <c:y val="-9.1695908275211777E-2"/>
                </c:manualLayout>
              </c:layout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1DF-4C83-ADED-7FD9846A2B62}"/>
                </c:ext>
              </c:extLst>
            </c:dLbl>
            <c:dLbl>
              <c:idx val="10"/>
              <c:layout>
                <c:manualLayout>
                  <c:x val="-2.3260035671133911E-2"/>
                  <c:y val="0"/>
                </c:manualLayout>
              </c:layout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1DF-4C83-ADED-7FD9846A2B62}"/>
                </c:ext>
              </c:extLst>
            </c:dLbl>
            <c:dLbl>
              <c:idx val="11"/>
              <c:layout>
                <c:manualLayout>
                  <c:x val="0"/>
                  <c:y val="-8.3359916613828217E-2"/>
                </c:manualLayout>
              </c:layout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1DF-4C83-ADED-7FD9846A2B6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'табл 5 '!$A$3:$A$11</c:f>
              <c:strCache>
                <c:ptCount val="9"/>
                <c:pt idx="1">
                  <c:v>Подоходный налог с физических лиц</c:v>
                </c:pt>
                <c:pt idx="2">
                  <c:v>Налог на прибыль</c:v>
                </c:pt>
                <c:pt idx="3">
                  <c:v>Налоги на собственность</c:v>
                </c:pt>
                <c:pt idx="4">
                  <c:v>Налог на добавленную стоимость</c:v>
                </c:pt>
                <c:pt idx="5">
                  <c:v>Налог при упрощенной системе налогообложения</c:v>
                </c:pt>
                <c:pt idx="6">
                  <c:v>Единый налог для производителей с/х продукции</c:v>
                </c:pt>
                <c:pt idx="7">
                  <c:v>Компенсации расходов государства</c:v>
                </c:pt>
                <c:pt idx="8">
                  <c:v>Другие платежи</c:v>
                </c:pt>
              </c:strCache>
            </c:strRef>
          </c:cat>
          <c:val>
            <c:numRef>
              <c:f>'табл 5 '!$B$3:$B$11</c:f>
              <c:numCache>
                <c:formatCode>#,##0.0</c:formatCode>
                <c:ptCount val="9"/>
                <c:pt idx="1">
                  <c:v>17046.400000000001</c:v>
                </c:pt>
                <c:pt idx="2">
                  <c:v>1138.8</c:v>
                </c:pt>
                <c:pt idx="3">
                  <c:v>3875.1</c:v>
                </c:pt>
                <c:pt idx="4">
                  <c:v>8325.7999999999993</c:v>
                </c:pt>
                <c:pt idx="5">
                  <c:v>723.1</c:v>
                </c:pt>
                <c:pt idx="6">
                  <c:v>466.4</c:v>
                </c:pt>
                <c:pt idx="7">
                  <c:v>2433</c:v>
                </c:pt>
                <c:pt idx="8">
                  <c:v>807.80000000000291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1DF-4C83-ADED-7FD9846A2B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по бюджету</c:v>
                </c:pt>
                <c:pt idx="1">
                  <c:v>Районный бюджет</c:v>
                </c:pt>
                <c:pt idx="2">
                  <c:v>Бюджеты сельсоветов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 formatCode="General">
                  <c:v>47.6</c:v>
                </c:pt>
                <c:pt idx="1">
                  <c:v>48</c:v>
                </c:pt>
                <c:pt idx="2" formatCode="General">
                  <c:v>25.2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75-4500-A89B-13BF3C1DF7F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439584"/>
        <c:axId val="291940192"/>
        <c:axId val="0"/>
      </c:bar3DChart>
      <c:catAx>
        <c:axId val="2043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291940192"/>
        <c:crossesAt val="0"/>
        <c:auto val="1"/>
        <c:lblAlgn val="ctr"/>
        <c:lblOffset val="100"/>
        <c:noMultiLvlLbl val="0"/>
      </c:catAx>
      <c:valAx>
        <c:axId val="291940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20439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aseline="0"/>
            </a:pPr>
            <a:r>
              <a:rPr lang="ru-RU" sz="1800" baseline="0" dirty="0"/>
              <a:t>Состав, тыс. рублей</a:t>
            </a:r>
          </a:p>
        </c:rich>
      </c:tx>
      <c:overlay val="0"/>
    </c:title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147732729269041"/>
          <c:y val="5.2910797358553439E-2"/>
          <c:w val="0.46880961975036872"/>
          <c:h val="0.920471358531683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Заработная плата и начисления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Лист1!$B$2</c:f>
              <c:numCache>
                <c:formatCode>#,##0.0</c:formatCode>
                <c:ptCount val="1"/>
                <c:pt idx="0">
                  <c:v>40950.9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D5-48A7-87FD-5D6F3F393B3C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Коммунальные услуги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Лист1!$B$3</c:f>
              <c:numCache>
                <c:formatCode>#,##0.0</c:formatCode>
                <c:ptCount val="1"/>
                <c:pt idx="0">
                  <c:v>4725.1000000000004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D5-48A7-87FD-5D6F3F393B3C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Субсидии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Лист1!$B$4</c:f>
              <c:numCache>
                <c:formatCode>#,##0.0</c:formatCode>
                <c:ptCount val="1"/>
                <c:pt idx="0">
                  <c:v>9359.5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D5-48A7-87FD-5D6F3F393B3C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Продукты питания и лекарственные средства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Лист1!$B$5</c:f>
              <c:numCache>
                <c:formatCode>#,##0.0</c:formatCode>
                <c:ptCount val="1"/>
                <c:pt idx="0">
                  <c:v>2853.5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D5-48A7-87FD-5D6F3F393B3C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Текущие трансферты населению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Лист1!$B$6</c:f>
              <c:numCache>
                <c:formatCode>#,##0.0</c:formatCode>
                <c:ptCount val="1"/>
                <c:pt idx="0">
                  <c:v>2638.6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BD5-48A7-87FD-5D6F3F393B3C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Прочие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Лист1!$B$7</c:f>
              <c:numCache>
                <c:formatCode>#,##0.0</c:formatCode>
                <c:ptCount val="1"/>
                <c:pt idx="0">
                  <c:v>4260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D5-48A7-87FD-5D6F3F393B3C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Содержание сооружений благоустройства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-0.1225933050640217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BD5-48A7-87FD-5D6F3F393B3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Лист1!$B$8</c:f>
              <c:numCache>
                <c:formatCode>#,##0.0</c:formatCode>
                <c:ptCount val="1"/>
                <c:pt idx="0">
                  <c:v>3142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BD5-48A7-87FD-5D6F3F393B3C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Обслуживание долга местных органов власти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Лист1!$B$9</c:f>
              <c:numCache>
                <c:formatCode>#,##0.0</c:formatCode>
                <c:ptCount val="1"/>
                <c:pt idx="0">
                  <c:v>312.39999999999998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BD5-48A7-87FD-5D6F3F393B3C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Капитальные 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434180785647244E-3"/>
                  <c:y val="-3.9451033118219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BD5-48A7-87FD-5D6F3F393B3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Лист1!$B$10</c:f>
              <c:numCache>
                <c:formatCode>#,##0.0</c:formatCode>
                <c:ptCount val="1"/>
                <c:pt idx="0">
                  <c:v>1532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BD5-48A7-87FD-5D6F3F393B3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1594368"/>
        <c:axId val="31605888"/>
        <c:axId val="0"/>
      </c:bar3DChart>
      <c:catAx>
        <c:axId val="31594368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/>
                  <a:t>Расходы</a:t>
                </a:r>
                <a:r>
                  <a:rPr lang="ru-RU" baseline="0" dirty="0"/>
                  <a:t> – 69 774,2 тыс. </a:t>
                </a:r>
                <a:r>
                  <a:rPr lang="ru-RU" baseline="0" dirty="0" err="1"/>
                  <a:t>руб</a:t>
                </a:r>
                <a:endParaRPr lang="ru-RU" dirty="0"/>
              </a:p>
            </c:rich>
          </c:tx>
          <c:overlay val="0"/>
        </c:title>
        <c:majorTickMark val="out"/>
        <c:minorTickMark val="none"/>
        <c:tickLblPos val="nextTo"/>
        <c:crossAx val="31605888"/>
        <c:crosses val="autoZero"/>
        <c:auto val="1"/>
        <c:lblAlgn val="ctr"/>
        <c:lblOffset val="100"/>
        <c:noMultiLvlLbl val="0"/>
      </c:catAx>
      <c:valAx>
        <c:axId val="31605888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800" baseline="0"/>
            </a:pPr>
            <a:endParaRPr lang="ru-BY"/>
          </a:p>
        </c:txPr>
        <c:crossAx val="31594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551822835967065"/>
          <c:y val="0.10236663137788862"/>
          <c:w val="0.33562126316894336"/>
          <c:h val="0.8976333686221115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000">
          <a:latin typeface="Times New Roman" pitchFamily="18" charset="0"/>
          <a:cs typeface="Times New Roman" pitchFamily="18" charset="0"/>
        </a:defRPr>
      </a:pPr>
      <a:endParaRPr lang="ru-BY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aseline="0">
                <a:latin typeface="Times New Roman" pitchFamily="18" charset="0"/>
              </a:defRPr>
            </a:pPr>
            <a:r>
              <a:rPr lang="ru-RU" sz="1800" baseline="0" dirty="0">
                <a:latin typeface="Times New Roman" pitchFamily="18" charset="0"/>
              </a:rPr>
              <a:t>Структура, %</a:t>
            </a:r>
          </a:p>
        </c:rich>
      </c:tx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Заработная плата и начисления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Лист1!$B$2</c:f>
              <c:numCache>
                <c:formatCode>General</c:formatCode>
                <c:ptCount val="1"/>
                <c:pt idx="0">
                  <c:v>58.800000000000004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87-43C9-8FED-3368235E19E9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Коммунальные услуги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Лист1!$B$3</c:f>
              <c:numCache>
                <c:formatCode>General</c:formatCode>
                <c:ptCount val="1"/>
                <c:pt idx="0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87-43C9-8FED-3368235E19E9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Субсидии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>
                    <a:latin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Лист1!$B$4</c:f>
              <c:numCache>
                <c:formatCode>General</c:formatCode>
                <c:ptCount val="1"/>
                <c:pt idx="0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87-43C9-8FED-3368235E19E9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Продукты питания и лекарственные средства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Лист1!$B$5</c:f>
              <c:numCache>
                <c:formatCode>General</c:formatCode>
                <c:ptCount val="1"/>
                <c:pt idx="0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87-43C9-8FED-3368235E19E9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Текущие трансферты населению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Лист1!$B$6</c:f>
              <c:numCache>
                <c:formatCode>General</c:formatCode>
                <c:ptCount val="1"/>
                <c:pt idx="0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87-43C9-8FED-3368235E19E9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Прочие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Лист1!$B$7</c:f>
              <c:numCache>
                <c:formatCode>General</c:formatCode>
                <c:ptCount val="1"/>
                <c:pt idx="0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D87-43C9-8FED-3368235E19E9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Содержание сооружений благоустройства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Лист1!$B$8</c:f>
              <c:numCache>
                <c:formatCode>General</c:formatCode>
                <c:ptCount val="1"/>
                <c:pt idx="0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D87-43C9-8FED-3368235E19E9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Обслуживание долга местных органов власти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9128043990573443E-2"/>
                  <c:y val="2.35159056401139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D87-43C9-8FED-3368235E19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Лист1!$B$9</c:f>
              <c:numCache>
                <c:formatCode>General</c:formatCode>
                <c:ptCount val="1"/>
                <c:pt idx="0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D87-43C9-8FED-3368235E19E9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Капитальные 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3.2922267896159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D87-43C9-8FED-3368235E19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Лист1!$B$10</c:f>
              <c:numCache>
                <c:formatCode>General</c:formatCode>
                <c:ptCount val="1"/>
                <c:pt idx="0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D87-43C9-8FED-3368235E19E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0628352"/>
        <c:axId val="60646912"/>
        <c:axId val="0"/>
      </c:bar3DChart>
      <c:catAx>
        <c:axId val="60628352"/>
        <c:scaling>
          <c:orientation val="minMax"/>
        </c:scaling>
        <c:delete val="1"/>
        <c:axPos val="b"/>
        <c:majorTickMark val="out"/>
        <c:minorTickMark val="none"/>
        <c:tickLblPos val="nextTo"/>
        <c:crossAx val="60646912"/>
        <c:crosses val="autoZero"/>
        <c:auto val="1"/>
        <c:lblAlgn val="ctr"/>
        <c:lblOffset val="100"/>
        <c:noMultiLvlLbl val="0"/>
      </c:catAx>
      <c:valAx>
        <c:axId val="606469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BY"/>
          </a:p>
        </c:txPr>
        <c:crossAx val="60628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500398958378591"/>
          <c:y val="8.8433137058845313E-2"/>
          <c:w val="0.33614290750969694"/>
          <c:h val="0.88427489538199455"/>
        </c:manualLayout>
      </c:layout>
      <c:overlay val="0"/>
      <c:txPr>
        <a:bodyPr/>
        <a:lstStyle/>
        <a:p>
          <a:pPr>
            <a:defRPr sz="1000" baseline="0">
              <a:latin typeface="Times New Roman" pitchFamily="18" charset="0"/>
            </a:defRPr>
          </a:pPr>
          <a:endParaRPr lang="ru-BY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BY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Сельское хозяйство, рыбохозяйственная деятельность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тыс. рублей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1621.2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14-407F-B2F8-C989A7C9F13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Топливо и энергетика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тыс. рублей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14-407F-B2F8-C989A7C9F13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Транспорт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тыс. рублей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242.7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14-407F-B2F8-C989A7C9F13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Другая деятельность в области национальной экономики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003926549952642E-2"/>
                  <c:y val="-6.2655521055276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14-407F-B2F8-C989A7C9F1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тыс. рублей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90.1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014-407F-B2F8-C989A7C9F13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3891200"/>
        <c:axId val="93901568"/>
        <c:axId val="0"/>
      </c:bar3DChart>
      <c:catAx>
        <c:axId val="93891200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1400" b="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400" b="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1400" b="0" baseline="0" dirty="0">
                    <a:latin typeface="Times New Roman" pitchFamily="18" charset="0"/>
                    <a:cs typeface="Times New Roman" pitchFamily="18" charset="0"/>
                  </a:rPr>
                  <a:t> 673</a:t>
                </a:r>
                <a:r>
                  <a:rPr lang="ru-RU" sz="1400" b="0" dirty="0">
                    <a:latin typeface="Times New Roman" pitchFamily="18" charset="0"/>
                    <a:cs typeface="Times New Roman" pitchFamily="18" charset="0"/>
                  </a:rPr>
                  <a:t>,7</a:t>
                </a:r>
              </a:p>
              <a:p>
                <a:pPr>
                  <a:defRPr sz="1400" b="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400" b="0" dirty="0">
                    <a:latin typeface="Times New Roman" pitchFamily="18" charset="0"/>
                    <a:cs typeface="Times New Roman" pitchFamily="18" charset="0"/>
                  </a:rPr>
                  <a:t> тыс. рублей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3901568"/>
        <c:crosses val="autoZero"/>
        <c:auto val="1"/>
        <c:lblAlgn val="ctr"/>
        <c:lblOffset val="100"/>
        <c:noMultiLvlLbl val="0"/>
      </c:catAx>
      <c:valAx>
        <c:axId val="93901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BY"/>
          </a:p>
        </c:txPr>
        <c:crossAx val="93891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672361781184606"/>
          <c:y val="0.1530708467251837"/>
          <c:w val="0.33441587371676901"/>
          <c:h val="0.82595655801731349"/>
        </c:manualLayout>
      </c:layout>
      <c:overlay val="0"/>
      <c:txPr>
        <a:bodyPr/>
        <a:lstStyle/>
        <a:p>
          <a:pPr>
            <a:defRPr sz="1200" baseline="0">
              <a:latin typeface="Times New Roman" pitchFamily="18" charset="0"/>
            </a:defRPr>
          </a:pPr>
          <a:endParaRPr lang="ru-BY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BY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2D7272-28A4-41EA-890B-B735F87CC65C}" type="doc">
      <dgm:prSet loTypeId="urn:microsoft.com/office/officeart/2005/8/layout/hierarchy1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BY"/>
        </a:p>
      </dgm:t>
    </dgm:pt>
    <dgm:pt modelId="{95F64AA6-AAA0-4E3A-81A7-A0797723BFB0}">
      <dgm:prSet phldrT="[Текст]" custT="1"/>
      <dgm:spPr/>
      <dgm:t>
        <a:bodyPr/>
        <a:lstStyle/>
        <a:p>
          <a:r>
            <a:rPr lang="ru-RU" sz="1800" dirty="0"/>
            <a:t>Консолидированный бюджет </a:t>
          </a:r>
          <a:r>
            <a:rPr lang="ru-RU" sz="1800" dirty="0" err="1"/>
            <a:t>Сенненского</a:t>
          </a:r>
          <a:r>
            <a:rPr lang="ru-RU" sz="1800" dirty="0"/>
            <a:t> района </a:t>
          </a:r>
          <a:endParaRPr lang="ru-BY" sz="1800" dirty="0"/>
        </a:p>
      </dgm:t>
    </dgm:pt>
    <dgm:pt modelId="{046FDC87-81F7-4A3D-80F4-2B14ED0D29C6}" type="parTrans" cxnId="{6408F173-4CAD-43D5-B844-DD010C85266A}">
      <dgm:prSet/>
      <dgm:spPr/>
      <dgm:t>
        <a:bodyPr/>
        <a:lstStyle/>
        <a:p>
          <a:endParaRPr lang="ru-BY"/>
        </a:p>
      </dgm:t>
    </dgm:pt>
    <dgm:pt modelId="{0DA3D744-9F02-4E44-8618-FB51EB8E1E86}" type="sibTrans" cxnId="{6408F173-4CAD-43D5-B844-DD010C85266A}">
      <dgm:prSet/>
      <dgm:spPr/>
      <dgm:t>
        <a:bodyPr/>
        <a:lstStyle/>
        <a:p>
          <a:endParaRPr lang="ru-BY"/>
        </a:p>
      </dgm:t>
    </dgm:pt>
    <dgm:pt modelId="{EA0004B1-807B-42C6-A53E-FD4FC2AF7B93}" type="asst">
      <dgm:prSet phldrT="[Текст]" custT="1"/>
      <dgm:spPr/>
      <dgm:t>
        <a:bodyPr/>
        <a:lstStyle/>
        <a:p>
          <a:r>
            <a:rPr lang="ru-RU" sz="1800" dirty="0"/>
            <a:t>Бюджет базового уровня (районный)</a:t>
          </a:r>
          <a:endParaRPr lang="ru-BY" sz="1800" dirty="0"/>
        </a:p>
      </dgm:t>
    </dgm:pt>
    <dgm:pt modelId="{FDD4AA73-E4A3-4C68-B473-96913015B55D}" type="parTrans" cxnId="{935BCB87-D1D9-454E-BF84-5F165A311BA7}">
      <dgm:prSet/>
      <dgm:spPr/>
      <dgm:t>
        <a:bodyPr/>
        <a:lstStyle/>
        <a:p>
          <a:endParaRPr lang="ru-BY"/>
        </a:p>
      </dgm:t>
    </dgm:pt>
    <dgm:pt modelId="{2211404F-9235-47EF-BABD-0A873950C9C3}" type="sibTrans" cxnId="{935BCB87-D1D9-454E-BF84-5F165A311BA7}">
      <dgm:prSet custT="1"/>
      <dgm:spPr/>
      <dgm:t>
        <a:bodyPr/>
        <a:lstStyle/>
        <a:p>
          <a:endParaRPr lang="ru-BY"/>
        </a:p>
      </dgm:t>
    </dgm:pt>
    <dgm:pt modelId="{EB70B293-F13E-424C-B422-DD7E65A83559}">
      <dgm:prSet phldrT="[Текст]" custT="1"/>
      <dgm:spPr/>
      <dgm:t>
        <a:bodyPr/>
        <a:lstStyle/>
        <a:p>
          <a:r>
            <a:rPr lang="ru-RU" sz="1800" dirty="0"/>
            <a:t>Бюджеты первичного уровня (сельские)</a:t>
          </a:r>
          <a:endParaRPr lang="ru-BY" sz="1800" dirty="0"/>
        </a:p>
      </dgm:t>
    </dgm:pt>
    <dgm:pt modelId="{79F7C740-E904-447E-B6F9-7567D0AB0502}" type="parTrans" cxnId="{568DB563-26DD-436C-B007-4749C69FC939}">
      <dgm:prSet/>
      <dgm:spPr/>
      <dgm:t>
        <a:bodyPr/>
        <a:lstStyle/>
        <a:p>
          <a:endParaRPr lang="ru-BY"/>
        </a:p>
      </dgm:t>
    </dgm:pt>
    <dgm:pt modelId="{AF12BD4E-01B6-4A2D-95AC-3F2EA23A476D}" type="sibTrans" cxnId="{568DB563-26DD-436C-B007-4749C69FC939}">
      <dgm:prSet custT="1"/>
      <dgm:spPr/>
      <dgm:t>
        <a:bodyPr/>
        <a:lstStyle/>
        <a:p>
          <a:endParaRPr lang="ru-BY"/>
        </a:p>
      </dgm:t>
    </dgm:pt>
    <dgm:pt modelId="{A6D76710-E919-4EAD-B84B-9A7D21EFAD44}">
      <dgm:prSet custT="1"/>
      <dgm:spPr/>
      <dgm:t>
        <a:bodyPr/>
        <a:lstStyle/>
        <a:p>
          <a:r>
            <a:rPr lang="ru-RU" sz="1800" dirty="0" err="1"/>
            <a:t>Белицкий</a:t>
          </a:r>
          <a:endParaRPr lang="ru-RU" sz="1800" dirty="0"/>
        </a:p>
        <a:p>
          <a:r>
            <a:rPr lang="ru-RU" sz="1800" dirty="0"/>
            <a:t>Богушевский</a:t>
          </a:r>
        </a:p>
        <a:p>
          <a:r>
            <a:rPr lang="ru-RU" sz="1800" dirty="0" err="1"/>
            <a:t>Богдановский</a:t>
          </a:r>
          <a:endParaRPr lang="ru-RU" sz="1800" dirty="0"/>
        </a:p>
        <a:p>
          <a:r>
            <a:rPr lang="ru-RU" sz="1800" dirty="0" err="1"/>
            <a:t>Коковчинский</a:t>
          </a:r>
          <a:endParaRPr lang="ru-RU" sz="1800" dirty="0"/>
        </a:p>
        <a:p>
          <a:r>
            <a:rPr lang="ru-RU" sz="1800" dirty="0" err="1"/>
            <a:t>Мошканский</a:t>
          </a:r>
          <a:endParaRPr lang="ru-RU" sz="1800" dirty="0"/>
        </a:p>
        <a:p>
          <a:r>
            <a:rPr lang="ru-RU" sz="1800" dirty="0" err="1"/>
            <a:t>Немойтовский</a:t>
          </a:r>
          <a:endParaRPr lang="ru-RU" sz="1800" dirty="0"/>
        </a:p>
        <a:p>
          <a:r>
            <a:rPr lang="ru-RU" sz="1800" dirty="0" err="1"/>
            <a:t>Студенковский</a:t>
          </a:r>
          <a:endParaRPr lang="ru-RU" sz="1800" dirty="0"/>
        </a:p>
        <a:p>
          <a:r>
            <a:rPr lang="ru-RU" sz="1800" dirty="0" err="1"/>
            <a:t>Ходцевский</a:t>
          </a:r>
          <a:endParaRPr lang="ru-BY" sz="1800" dirty="0"/>
        </a:p>
      </dgm:t>
    </dgm:pt>
    <dgm:pt modelId="{8DF01755-7223-4BE1-81DF-C5A6837B9A95}" type="parTrans" cxnId="{6172F65C-613F-450C-A5CF-7E5D9AD3F779}">
      <dgm:prSet/>
      <dgm:spPr/>
      <dgm:t>
        <a:bodyPr/>
        <a:lstStyle/>
        <a:p>
          <a:endParaRPr lang="ru-BY"/>
        </a:p>
      </dgm:t>
    </dgm:pt>
    <dgm:pt modelId="{0CF46B09-78C0-4049-9634-7933485EF64A}" type="sibTrans" cxnId="{6172F65C-613F-450C-A5CF-7E5D9AD3F779}">
      <dgm:prSet/>
      <dgm:spPr/>
      <dgm:t>
        <a:bodyPr/>
        <a:lstStyle/>
        <a:p>
          <a:endParaRPr lang="ru-BY"/>
        </a:p>
      </dgm:t>
    </dgm:pt>
    <dgm:pt modelId="{7B5203FD-E91E-4CDE-A1B5-A865576E170B}" type="pres">
      <dgm:prSet presAssocID="{432D7272-28A4-41EA-890B-B735F87CC65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551D531-815E-458C-ADBB-3BA4206D7F6A}" type="pres">
      <dgm:prSet presAssocID="{95F64AA6-AAA0-4E3A-81A7-A0797723BFB0}" presName="hierRoot1" presStyleCnt="0"/>
      <dgm:spPr/>
    </dgm:pt>
    <dgm:pt modelId="{02F828CA-5C64-4CE8-9747-D4C894DAE5AC}" type="pres">
      <dgm:prSet presAssocID="{95F64AA6-AAA0-4E3A-81A7-A0797723BFB0}" presName="composite" presStyleCnt="0"/>
      <dgm:spPr/>
    </dgm:pt>
    <dgm:pt modelId="{7733A826-5CC8-4EBD-AE11-59AE21D91634}" type="pres">
      <dgm:prSet presAssocID="{95F64AA6-AAA0-4E3A-81A7-A0797723BFB0}" presName="background" presStyleLbl="node0" presStyleIdx="0" presStyleCnt="1"/>
      <dgm:spPr/>
    </dgm:pt>
    <dgm:pt modelId="{F76AEB42-034C-46C0-9B11-1EB50D94DE7D}" type="pres">
      <dgm:prSet presAssocID="{95F64AA6-AAA0-4E3A-81A7-A0797723BFB0}" presName="text" presStyleLbl="fgAcc0" presStyleIdx="0" presStyleCnt="1" custScaleX="227719" custLinFactNeighborX="5362" custLinFactNeighborY="510">
        <dgm:presLayoutVars>
          <dgm:chPref val="3"/>
        </dgm:presLayoutVars>
      </dgm:prSet>
      <dgm:spPr/>
    </dgm:pt>
    <dgm:pt modelId="{AD882BBF-16B6-4537-BA71-3600F8CD434B}" type="pres">
      <dgm:prSet presAssocID="{95F64AA6-AAA0-4E3A-81A7-A0797723BFB0}" presName="hierChild2" presStyleCnt="0"/>
      <dgm:spPr/>
    </dgm:pt>
    <dgm:pt modelId="{913A012C-B38D-444A-A5A5-D61695EF62C4}" type="pres">
      <dgm:prSet presAssocID="{FDD4AA73-E4A3-4C68-B473-96913015B55D}" presName="Name10" presStyleLbl="parChTrans1D2" presStyleIdx="0" presStyleCnt="2"/>
      <dgm:spPr/>
    </dgm:pt>
    <dgm:pt modelId="{02DF437A-508A-443F-9FC2-32DB55F797B9}" type="pres">
      <dgm:prSet presAssocID="{EA0004B1-807B-42C6-A53E-FD4FC2AF7B93}" presName="hierRoot2" presStyleCnt="0"/>
      <dgm:spPr/>
    </dgm:pt>
    <dgm:pt modelId="{45C8285F-2F37-4781-8FCB-09CAA918BEC8}" type="pres">
      <dgm:prSet presAssocID="{EA0004B1-807B-42C6-A53E-FD4FC2AF7B93}" presName="composite2" presStyleCnt="0"/>
      <dgm:spPr/>
    </dgm:pt>
    <dgm:pt modelId="{EBB9ACF9-BF10-4B2D-A927-446ECF0C32BD}" type="pres">
      <dgm:prSet presAssocID="{EA0004B1-807B-42C6-A53E-FD4FC2AF7B93}" presName="background2" presStyleLbl="asst1" presStyleIdx="0" presStyleCnt="1"/>
      <dgm:spPr/>
    </dgm:pt>
    <dgm:pt modelId="{BF5DE385-2F02-4993-82D0-935D02C90908}" type="pres">
      <dgm:prSet presAssocID="{EA0004B1-807B-42C6-A53E-FD4FC2AF7B93}" presName="text2" presStyleLbl="fgAcc2" presStyleIdx="0" presStyleCnt="2" custScaleX="174289" custLinFactNeighborX="-62974" custLinFactNeighborY="17654">
        <dgm:presLayoutVars>
          <dgm:chPref val="3"/>
        </dgm:presLayoutVars>
      </dgm:prSet>
      <dgm:spPr/>
    </dgm:pt>
    <dgm:pt modelId="{37FCDAB0-60DD-44A4-BC87-1108984A93CA}" type="pres">
      <dgm:prSet presAssocID="{EA0004B1-807B-42C6-A53E-FD4FC2AF7B93}" presName="hierChild3" presStyleCnt="0"/>
      <dgm:spPr/>
    </dgm:pt>
    <dgm:pt modelId="{56E176C3-9CFE-485D-BC13-6FD21D4A069E}" type="pres">
      <dgm:prSet presAssocID="{79F7C740-E904-447E-B6F9-7567D0AB0502}" presName="Name10" presStyleLbl="parChTrans1D2" presStyleIdx="1" presStyleCnt="2"/>
      <dgm:spPr/>
    </dgm:pt>
    <dgm:pt modelId="{8BC5C312-5000-4C21-B8EF-923B5F5DA57F}" type="pres">
      <dgm:prSet presAssocID="{EB70B293-F13E-424C-B422-DD7E65A83559}" presName="hierRoot2" presStyleCnt="0"/>
      <dgm:spPr/>
    </dgm:pt>
    <dgm:pt modelId="{F30D5BC1-102B-473F-B29A-AD9923F1718A}" type="pres">
      <dgm:prSet presAssocID="{EB70B293-F13E-424C-B422-DD7E65A83559}" presName="composite2" presStyleCnt="0"/>
      <dgm:spPr/>
    </dgm:pt>
    <dgm:pt modelId="{1E639DB5-81C3-4DDB-BE1E-8C1334E0A5EF}" type="pres">
      <dgm:prSet presAssocID="{EB70B293-F13E-424C-B422-DD7E65A83559}" presName="background2" presStyleLbl="node2" presStyleIdx="0" presStyleCnt="1"/>
      <dgm:spPr/>
    </dgm:pt>
    <dgm:pt modelId="{795CB8FF-5DA8-4849-86FC-1694817D3C25}" type="pres">
      <dgm:prSet presAssocID="{EB70B293-F13E-424C-B422-DD7E65A83559}" presName="text2" presStyleLbl="fgAcc2" presStyleIdx="1" presStyleCnt="2" custScaleX="194514" custLinFactNeighborX="12796" custLinFactNeighborY="-1370">
        <dgm:presLayoutVars>
          <dgm:chPref val="3"/>
        </dgm:presLayoutVars>
      </dgm:prSet>
      <dgm:spPr/>
    </dgm:pt>
    <dgm:pt modelId="{0B893D6C-AEFD-40F6-ACD7-2C7154DC7E6F}" type="pres">
      <dgm:prSet presAssocID="{EB70B293-F13E-424C-B422-DD7E65A83559}" presName="hierChild3" presStyleCnt="0"/>
      <dgm:spPr/>
    </dgm:pt>
    <dgm:pt modelId="{5AE58859-E40B-49C0-9C22-9FB93510EABE}" type="pres">
      <dgm:prSet presAssocID="{8DF01755-7223-4BE1-81DF-C5A6837B9A95}" presName="Name17" presStyleLbl="parChTrans1D3" presStyleIdx="0" presStyleCnt="1"/>
      <dgm:spPr/>
    </dgm:pt>
    <dgm:pt modelId="{BB1D6646-5652-48D4-82B4-683C6FD3117D}" type="pres">
      <dgm:prSet presAssocID="{A6D76710-E919-4EAD-B84B-9A7D21EFAD44}" presName="hierRoot3" presStyleCnt="0"/>
      <dgm:spPr/>
    </dgm:pt>
    <dgm:pt modelId="{BF61D4DA-F950-4999-AAC1-54FEAED78927}" type="pres">
      <dgm:prSet presAssocID="{A6D76710-E919-4EAD-B84B-9A7D21EFAD44}" presName="composite3" presStyleCnt="0"/>
      <dgm:spPr/>
    </dgm:pt>
    <dgm:pt modelId="{77BD18E9-1148-438B-A651-5D5BE92D1805}" type="pres">
      <dgm:prSet presAssocID="{A6D76710-E919-4EAD-B84B-9A7D21EFAD44}" presName="background3" presStyleLbl="node3" presStyleIdx="0" presStyleCnt="1"/>
      <dgm:spPr/>
    </dgm:pt>
    <dgm:pt modelId="{B536A5B6-7DCF-4EEE-85B0-ED76C4DCC1F2}" type="pres">
      <dgm:prSet presAssocID="{A6D76710-E919-4EAD-B84B-9A7D21EFAD44}" presName="text3" presStyleLbl="fgAcc3" presStyleIdx="0" presStyleCnt="1" custScaleX="125821" custScaleY="220434">
        <dgm:presLayoutVars>
          <dgm:chPref val="3"/>
        </dgm:presLayoutVars>
      </dgm:prSet>
      <dgm:spPr/>
    </dgm:pt>
    <dgm:pt modelId="{4ACD7A79-9B1A-4396-BAAF-14289FBDAD96}" type="pres">
      <dgm:prSet presAssocID="{A6D76710-E919-4EAD-B84B-9A7D21EFAD44}" presName="hierChild4" presStyleCnt="0"/>
      <dgm:spPr/>
    </dgm:pt>
  </dgm:ptLst>
  <dgm:cxnLst>
    <dgm:cxn modelId="{BD04D614-4575-4A55-9E35-4251E8AC7A72}" type="presOf" srcId="{79F7C740-E904-447E-B6F9-7567D0AB0502}" destId="{56E176C3-9CFE-485D-BC13-6FD21D4A069E}" srcOrd="0" destOrd="0" presId="urn:microsoft.com/office/officeart/2005/8/layout/hierarchy1"/>
    <dgm:cxn modelId="{5C028C31-14D7-48AE-AB97-3AB86406ACDD}" type="presOf" srcId="{EA0004B1-807B-42C6-A53E-FD4FC2AF7B93}" destId="{BF5DE385-2F02-4993-82D0-935D02C90908}" srcOrd="0" destOrd="0" presId="urn:microsoft.com/office/officeart/2005/8/layout/hierarchy1"/>
    <dgm:cxn modelId="{6172F65C-613F-450C-A5CF-7E5D9AD3F779}" srcId="{EB70B293-F13E-424C-B422-DD7E65A83559}" destId="{A6D76710-E919-4EAD-B84B-9A7D21EFAD44}" srcOrd="0" destOrd="0" parTransId="{8DF01755-7223-4BE1-81DF-C5A6837B9A95}" sibTransId="{0CF46B09-78C0-4049-9634-7933485EF64A}"/>
    <dgm:cxn modelId="{568DB563-26DD-436C-B007-4749C69FC939}" srcId="{95F64AA6-AAA0-4E3A-81A7-A0797723BFB0}" destId="{EB70B293-F13E-424C-B422-DD7E65A83559}" srcOrd="1" destOrd="0" parTransId="{79F7C740-E904-447E-B6F9-7567D0AB0502}" sibTransId="{AF12BD4E-01B6-4A2D-95AC-3F2EA23A476D}"/>
    <dgm:cxn modelId="{92A10A52-4292-468C-86FE-C537CDB616D0}" type="presOf" srcId="{432D7272-28A4-41EA-890B-B735F87CC65C}" destId="{7B5203FD-E91E-4CDE-A1B5-A865576E170B}" srcOrd="0" destOrd="0" presId="urn:microsoft.com/office/officeart/2005/8/layout/hierarchy1"/>
    <dgm:cxn modelId="{6408F173-4CAD-43D5-B844-DD010C85266A}" srcId="{432D7272-28A4-41EA-890B-B735F87CC65C}" destId="{95F64AA6-AAA0-4E3A-81A7-A0797723BFB0}" srcOrd="0" destOrd="0" parTransId="{046FDC87-81F7-4A3D-80F4-2B14ED0D29C6}" sibTransId="{0DA3D744-9F02-4E44-8618-FB51EB8E1E86}"/>
    <dgm:cxn modelId="{935BCB87-D1D9-454E-BF84-5F165A311BA7}" srcId="{95F64AA6-AAA0-4E3A-81A7-A0797723BFB0}" destId="{EA0004B1-807B-42C6-A53E-FD4FC2AF7B93}" srcOrd="0" destOrd="0" parTransId="{FDD4AA73-E4A3-4C68-B473-96913015B55D}" sibTransId="{2211404F-9235-47EF-BABD-0A873950C9C3}"/>
    <dgm:cxn modelId="{8A7C918C-E5A5-4462-81EE-F0CCDD245B0C}" type="presOf" srcId="{8DF01755-7223-4BE1-81DF-C5A6837B9A95}" destId="{5AE58859-E40B-49C0-9C22-9FB93510EABE}" srcOrd="0" destOrd="0" presId="urn:microsoft.com/office/officeart/2005/8/layout/hierarchy1"/>
    <dgm:cxn modelId="{EB12C2C6-A33B-4CA2-886B-C29D2A1C349B}" type="presOf" srcId="{95F64AA6-AAA0-4E3A-81A7-A0797723BFB0}" destId="{F76AEB42-034C-46C0-9B11-1EB50D94DE7D}" srcOrd="0" destOrd="0" presId="urn:microsoft.com/office/officeart/2005/8/layout/hierarchy1"/>
    <dgm:cxn modelId="{9A74D7D8-93E6-4A72-BD99-F300F6739A66}" type="presOf" srcId="{A6D76710-E919-4EAD-B84B-9A7D21EFAD44}" destId="{B536A5B6-7DCF-4EEE-85B0-ED76C4DCC1F2}" srcOrd="0" destOrd="0" presId="urn:microsoft.com/office/officeart/2005/8/layout/hierarchy1"/>
    <dgm:cxn modelId="{40A546EA-166B-4229-AD16-EE18FF92AEE0}" type="presOf" srcId="{FDD4AA73-E4A3-4C68-B473-96913015B55D}" destId="{913A012C-B38D-444A-A5A5-D61695EF62C4}" srcOrd="0" destOrd="0" presId="urn:microsoft.com/office/officeart/2005/8/layout/hierarchy1"/>
    <dgm:cxn modelId="{AB04A3F8-3E77-4A51-97BE-B15629441A55}" type="presOf" srcId="{EB70B293-F13E-424C-B422-DD7E65A83559}" destId="{795CB8FF-5DA8-4849-86FC-1694817D3C25}" srcOrd="0" destOrd="0" presId="urn:microsoft.com/office/officeart/2005/8/layout/hierarchy1"/>
    <dgm:cxn modelId="{0E8262D6-CB32-442A-AFD3-D50D54BF3BE1}" type="presParOf" srcId="{7B5203FD-E91E-4CDE-A1B5-A865576E170B}" destId="{B551D531-815E-458C-ADBB-3BA4206D7F6A}" srcOrd="0" destOrd="0" presId="urn:microsoft.com/office/officeart/2005/8/layout/hierarchy1"/>
    <dgm:cxn modelId="{ED442AE4-7E37-4C1C-BDD7-FF5A37F32BDE}" type="presParOf" srcId="{B551D531-815E-458C-ADBB-3BA4206D7F6A}" destId="{02F828CA-5C64-4CE8-9747-D4C894DAE5AC}" srcOrd="0" destOrd="0" presId="urn:microsoft.com/office/officeart/2005/8/layout/hierarchy1"/>
    <dgm:cxn modelId="{D02D994D-6506-4C56-8CC1-27EE64100E35}" type="presParOf" srcId="{02F828CA-5C64-4CE8-9747-D4C894DAE5AC}" destId="{7733A826-5CC8-4EBD-AE11-59AE21D91634}" srcOrd="0" destOrd="0" presId="urn:microsoft.com/office/officeart/2005/8/layout/hierarchy1"/>
    <dgm:cxn modelId="{050F6C81-0B3A-437A-89A4-456E3ED056C5}" type="presParOf" srcId="{02F828CA-5C64-4CE8-9747-D4C894DAE5AC}" destId="{F76AEB42-034C-46C0-9B11-1EB50D94DE7D}" srcOrd="1" destOrd="0" presId="urn:microsoft.com/office/officeart/2005/8/layout/hierarchy1"/>
    <dgm:cxn modelId="{282183DC-2BAC-4B6D-9D0D-31EFF218027D}" type="presParOf" srcId="{B551D531-815E-458C-ADBB-3BA4206D7F6A}" destId="{AD882BBF-16B6-4537-BA71-3600F8CD434B}" srcOrd="1" destOrd="0" presId="urn:microsoft.com/office/officeart/2005/8/layout/hierarchy1"/>
    <dgm:cxn modelId="{4EAF72C4-3C4F-4EAF-A6F4-9174A3956F27}" type="presParOf" srcId="{AD882BBF-16B6-4537-BA71-3600F8CD434B}" destId="{913A012C-B38D-444A-A5A5-D61695EF62C4}" srcOrd="0" destOrd="0" presId="urn:microsoft.com/office/officeart/2005/8/layout/hierarchy1"/>
    <dgm:cxn modelId="{22ED0FFB-1732-43BB-8846-F2C39B11EA21}" type="presParOf" srcId="{AD882BBF-16B6-4537-BA71-3600F8CD434B}" destId="{02DF437A-508A-443F-9FC2-32DB55F797B9}" srcOrd="1" destOrd="0" presId="urn:microsoft.com/office/officeart/2005/8/layout/hierarchy1"/>
    <dgm:cxn modelId="{B225676E-D7AB-4F90-A53D-30BBFB2D3EE3}" type="presParOf" srcId="{02DF437A-508A-443F-9FC2-32DB55F797B9}" destId="{45C8285F-2F37-4781-8FCB-09CAA918BEC8}" srcOrd="0" destOrd="0" presId="urn:microsoft.com/office/officeart/2005/8/layout/hierarchy1"/>
    <dgm:cxn modelId="{82A4D505-B14D-4DDC-BD97-EAE293C5522E}" type="presParOf" srcId="{45C8285F-2F37-4781-8FCB-09CAA918BEC8}" destId="{EBB9ACF9-BF10-4B2D-A927-446ECF0C32BD}" srcOrd="0" destOrd="0" presId="urn:microsoft.com/office/officeart/2005/8/layout/hierarchy1"/>
    <dgm:cxn modelId="{16DFA597-56EF-4119-B86D-9A3989924789}" type="presParOf" srcId="{45C8285F-2F37-4781-8FCB-09CAA918BEC8}" destId="{BF5DE385-2F02-4993-82D0-935D02C90908}" srcOrd="1" destOrd="0" presId="urn:microsoft.com/office/officeart/2005/8/layout/hierarchy1"/>
    <dgm:cxn modelId="{C26CE3E8-1E6D-4C6D-B0B7-C919CB39A6DB}" type="presParOf" srcId="{02DF437A-508A-443F-9FC2-32DB55F797B9}" destId="{37FCDAB0-60DD-44A4-BC87-1108984A93CA}" srcOrd="1" destOrd="0" presId="urn:microsoft.com/office/officeart/2005/8/layout/hierarchy1"/>
    <dgm:cxn modelId="{BDF17D0F-0B31-4D24-B957-F51A473C22DB}" type="presParOf" srcId="{AD882BBF-16B6-4537-BA71-3600F8CD434B}" destId="{56E176C3-9CFE-485D-BC13-6FD21D4A069E}" srcOrd="2" destOrd="0" presId="urn:microsoft.com/office/officeart/2005/8/layout/hierarchy1"/>
    <dgm:cxn modelId="{810E8008-3A0D-45EE-810B-92548F7A2107}" type="presParOf" srcId="{AD882BBF-16B6-4537-BA71-3600F8CD434B}" destId="{8BC5C312-5000-4C21-B8EF-923B5F5DA57F}" srcOrd="3" destOrd="0" presId="urn:microsoft.com/office/officeart/2005/8/layout/hierarchy1"/>
    <dgm:cxn modelId="{FB0550E6-0199-4F06-AE31-26C6DD38DDB3}" type="presParOf" srcId="{8BC5C312-5000-4C21-B8EF-923B5F5DA57F}" destId="{F30D5BC1-102B-473F-B29A-AD9923F1718A}" srcOrd="0" destOrd="0" presId="urn:microsoft.com/office/officeart/2005/8/layout/hierarchy1"/>
    <dgm:cxn modelId="{6783CEF5-FDC9-4C69-BE30-324D811E4F1F}" type="presParOf" srcId="{F30D5BC1-102B-473F-B29A-AD9923F1718A}" destId="{1E639DB5-81C3-4DDB-BE1E-8C1334E0A5EF}" srcOrd="0" destOrd="0" presId="urn:microsoft.com/office/officeart/2005/8/layout/hierarchy1"/>
    <dgm:cxn modelId="{75CB2E91-208D-4633-97DB-9A470E90BAF9}" type="presParOf" srcId="{F30D5BC1-102B-473F-B29A-AD9923F1718A}" destId="{795CB8FF-5DA8-4849-86FC-1694817D3C25}" srcOrd="1" destOrd="0" presId="urn:microsoft.com/office/officeart/2005/8/layout/hierarchy1"/>
    <dgm:cxn modelId="{0E2FC36E-0D48-4C8C-857D-58442BE17FF7}" type="presParOf" srcId="{8BC5C312-5000-4C21-B8EF-923B5F5DA57F}" destId="{0B893D6C-AEFD-40F6-ACD7-2C7154DC7E6F}" srcOrd="1" destOrd="0" presId="urn:microsoft.com/office/officeart/2005/8/layout/hierarchy1"/>
    <dgm:cxn modelId="{831E2459-8FCD-490A-8857-55B7AA4408BD}" type="presParOf" srcId="{0B893D6C-AEFD-40F6-ACD7-2C7154DC7E6F}" destId="{5AE58859-E40B-49C0-9C22-9FB93510EABE}" srcOrd="0" destOrd="0" presId="urn:microsoft.com/office/officeart/2005/8/layout/hierarchy1"/>
    <dgm:cxn modelId="{768E8BA1-8A4A-46E1-94D4-3FF72C88AC11}" type="presParOf" srcId="{0B893D6C-AEFD-40F6-ACD7-2C7154DC7E6F}" destId="{BB1D6646-5652-48D4-82B4-683C6FD3117D}" srcOrd="1" destOrd="0" presId="urn:microsoft.com/office/officeart/2005/8/layout/hierarchy1"/>
    <dgm:cxn modelId="{163F1CD2-1F1E-4BE6-B457-A957E7ABFE5D}" type="presParOf" srcId="{BB1D6646-5652-48D4-82B4-683C6FD3117D}" destId="{BF61D4DA-F950-4999-AAC1-54FEAED78927}" srcOrd="0" destOrd="0" presId="urn:microsoft.com/office/officeart/2005/8/layout/hierarchy1"/>
    <dgm:cxn modelId="{66DA507D-CF98-4BF3-9EA9-6EDCA1361B25}" type="presParOf" srcId="{BF61D4DA-F950-4999-AAC1-54FEAED78927}" destId="{77BD18E9-1148-438B-A651-5D5BE92D1805}" srcOrd="0" destOrd="0" presId="urn:microsoft.com/office/officeart/2005/8/layout/hierarchy1"/>
    <dgm:cxn modelId="{B62346F1-6105-4B55-A49B-74F1D31B287A}" type="presParOf" srcId="{BF61D4DA-F950-4999-AAC1-54FEAED78927}" destId="{B536A5B6-7DCF-4EEE-85B0-ED76C4DCC1F2}" srcOrd="1" destOrd="0" presId="urn:microsoft.com/office/officeart/2005/8/layout/hierarchy1"/>
    <dgm:cxn modelId="{3E6C0802-51ED-4079-9CCF-8ABFFB834AEE}" type="presParOf" srcId="{BB1D6646-5652-48D4-82B4-683C6FD3117D}" destId="{4ACD7A79-9B1A-4396-BAAF-14289FBDAD9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E58859-E40B-49C0-9C22-9FB93510EABE}">
      <dsp:nvSpPr>
        <dsp:cNvPr id="0" name=""/>
        <dsp:cNvSpPr/>
      </dsp:nvSpPr>
      <dsp:spPr>
        <a:xfrm>
          <a:off x="7297026" y="2959632"/>
          <a:ext cx="243825" cy="570753"/>
        </a:xfrm>
        <a:custGeom>
          <a:avLst/>
          <a:gdLst/>
          <a:ahLst/>
          <a:cxnLst/>
          <a:rect l="0" t="0" r="0" b="0"/>
          <a:pathLst>
            <a:path>
              <a:moveTo>
                <a:pt x="243825" y="0"/>
              </a:moveTo>
              <a:lnTo>
                <a:pt x="243825" y="394232"/>
              </a:lnTo>
              <a:lnTo>
                <a:pt x="0" y="394232"/>
              </a:lnTo>
              <a:lnTo>
                <a:pt x="0" y="570753"/>
              </a:lnTo>
            </a:path>
          </a:pathLst>
        </a:cu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176C3-9CFE-485D-BC13-6FD21D4A069E}">
      <dsp:nvSpPr>
        <dsp:cNvPr id="0" name=""/>
        <dsp:cNvSpPr/>
      </dsp:nvSpPr>
      <dsp:spPr>
        <a:xfrm>
          <a:off x="5526956" y="1218223"/>
          <a:ext cx="2013894" cy="531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907"/>
              </a:lnTo>
              <a:lnTo>
                <a:pt x="2013894" y="354907"/>
              </a:lnTo>
              <a:lnTo>
                <a:pt x="2013894" y="531429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3A012C-B38D-444A-A5A5-D61695EF62C4}">
      <dsp:nvSpPr>
        <dsp:cNvPr id="0" name=""/>
        <dsp:cNvSpPr/>
      </dsp:nvSpPr>
      <dsp:spPr>
        <a:xfrm>
          <a:off x="2159895" y="1218223"/>
          <a:ext cx="3367061" cy="761616"/>
        </a:xfrm>
        <a:custGeom>
          <a:avLst/>
          <a:gdLst/>
          <a:ahLst/>
          <a:cxnLst/>
          <a:rect l="0" t="0" r="0" b="0"/>
          <a:pathLst>
            <a:path>
              <a:moveTo>
                <a:pt x="3367061" y="0"/>
              </a:moveTo>
              <a:lnTo>
                <a:pt x="3367061" y="585094"/>
              </a:lnTo>
              <a:lnTo>
                <a:pt x="0" y="585094"/>
              </a:lnTo>
              <a:lnTo>
                <a:pt x="0" y="761616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33A826-5CC8-4EBD-AE11-59AE21D91634}">
      <dsp:nvSpPr>
        <dsp:cNvPr id="0" name=""/>
        <dsp:cNvSpPr/>
      </dsp:nvSpPr>
      <dsp:spPr>
        <a:xfrm>
          <a:off x="3357386" y="8243"/>
          <a:ext cx="4339140" cy="12099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6AEB42-034C-46C0-9B11-1EB50D94DE7D}">
      <dsp:nvSpPr>
        <dsp:cNvPr id="0" name=""/>
        <dsp:cNvSpPr/>
      </dsp:nvSpPr>
      <dsp:spPr>
        <a:xfrm>
          <a:off x="3569106" y="209377"/>
          <a:ext cx="4339140" cy="12099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Консолидированный бюджет </a:t>
          </a:r>
          <a:r>
            <a:rPr lang="ru-RU" sz="1800" kern="1200" dirty="0" err="1"/>
            <a:t>Сенненского</a:t>
          </a:r>
          <a:r>
            <a:rPr lang="ru-RU" sz="1800" kern="1200" dirty="0"/>
            <a:t> района </a:t>
          </a:r>
          <a:endParaRPr lang="ru-BY" sz="1800" kern="1200" dirty="0"/>
        </a:p>
      </dsp:txBody>
      <dsp:txXfrm>
        <a:off x="3604545" y="244816"/>
        <a:ext cx="4268262" cy="1139101"/>
      </dsp:txXfrm>
    </dsp:sp>
    <dsp:sp modelId="{EBB9ACF9-BF10-4B2D-A927-446ECF0C32BD}">
      <dsp:nvSpPr>
        <dsp:cNvPr id="0" name=""/>
        <dsp:cNvSpPr/>
      </dsp:nvSpPr>
      <dsp:spPr>
        <a:xfrm>
          <a:off x="499374" y="1979839"/>
          <a:ext cx="3321042" cy="12099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DE385-2F02-4993-82D0-935D02C90908}">
      <dsp:nvSpPr>
        <dsp:cNvPr id="0" name=""/>
        <dsp:cNvSpPr/>
      </dsp:nvSpPr>
      <dsp:spPr>
        <a:xfrm>
          <a:off x="711094" y="2180973"/>
          <a:ext cx="3321042" cy="12099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Бюджет базового уровня (районный)</a:t>
          </a:r>
          <a:endParaRPr lang="ru-BY" sz="1800" kern="1200" dirty="0"/>
        </a:p>
      </dsp:txBody>
      <dsp:txXfrm>
        <a:off x="746533" y="2216412"/>
        <a:ext cx="3250164" cy="1139101"/>
      </dsp:txXfrm>
    </dsp:sp>
    <dsp:sp modelId="{1E639DB5-81C3-4DDB-BE1E-8C1334E0A5EF}">
      <dsp:nvSpPr>
        <dsp:cNvPr id="0" name=""/>
        <dsp:cNvSpPr/>
      </dsp:nvSpPr>
      <dsp:spPr>
        <a:xfrm>
          <a:off x="5687638" y="1749652"/>
          <a:ext cx="3706425" cy="12099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5CB8FF-5DA8-4849-86FC-1694817D3C25}">
      <dsp:nvSpPr>
        <dsp:cNvPr id="0" name=""/>
        <dsp:cNvSpPr/>
      </dsp:nvSpPr>
      <dsp:spPr>
        <a:xfrm>
          <a:off x="5899358" y="1950786"/>
          <a:ext cx="3706425" cy="12099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Бюджеты первичного уровня (сельские)</a:t>
          </a:r>
          <a:endParaRPr lang="ru-BY" sz="1800" kern="1200" dirty="0"/>
        </a:p>
      </dsp:txBody>
      <dsp:txXfrm>
        <a:off x="5934797" y="1986225"/>
        <a:ext cx="3635547" cy="1139101"/>
      </dsp:txXfrm>
    </dsp:sp>
    <dsp:sp modelId="{77BD18E9-1148-438B-A651-5D5BE92D1805}">
      <dsp:nvSpPr>
        <dsp:cNvPr id="0" name=""/>
        <dsp:cNvSpPr/>
      </dsp:nvSpPr>
      <dsp:spPr>
        <a:xfrm>
          <a:off x="6098279" y="3530386"/>
          <a:ext cx="2397494" cy="26672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36A5B6-7DCF-4EEE-85B0-ED76C4DCC1F2}">
      <dsp:nvSpPr>
        <dsp:cNvPr id="0" name=""/>
        <dsp:cNvSpPr/>
      </dsp:nvSpPr>
      <dsp:spPr>
        <a:xfrm>
          <a:off x="6309999" y="3731520"/>
          <a:ext cx="2397494" cy="26672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Белицкий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Богушевский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Богдановский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Коковчинский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Мошканский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Немойтовский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Студенковский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Ходцевский</a:t>
          </a:r>
          <a:endParaRPr lang="ru-BY" sz="1800" kern="1200" dirty="0"/>
        </a:p>
      </dsp:txBody>
      <dsp:txXfrm>
        <a:off x="6380219" y="3801740"/>
        <a:ext cx="2257054" cy="2526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D2817-9B85-4807-932B-19C14B34C087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3388" y="1239838"/>
            <a:ext cx="5953125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1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6"/>
            <a:ext cx="2955290" cy="4976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6"/>
            <a:ext cx="2955290" cy="4976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E5FB1-8459-4C86-B051-F503B50FED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892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67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22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6661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53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8572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555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357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83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7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70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07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70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50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442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311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0019-0105-4A3D-93E9-FCBB0648F912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CDB2B0-8709-4451-96B3-77C5C3998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283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  <p:sldLayoutId id="2147483967" r:id="rId13"/>
    <p:sldLayoutId id="2147483968" r:id="rId14"/>
    <p:sldLayoutId id="2147483969" r:id="rId15"/>
    <p:sldLayoutId id="21474839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rgbClr val="C7E7BB"/>
            </a:gs>
            <a:gs pos="3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38282" y="285728"/>
            <a:ext cx="7143800" cy="2168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35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Бюллетень об исполнении консолидированного  бюджета Сенненского района за</a:t>
            </a:r>
            <a:r>
              <a:rPr lang="en-US" sz="35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 год</a:t>
            </a:r>
          </a:p>
          <a:p>
            <a:pPr>
              <a:lnSpc>
                <a:spcPts val="4000"/>
              </a:lnSpc>
            </a:pPr>
            <a:endParaRPr lang="ru-RU" sz="2400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2" name="AutoShape 2" descr="F:\image-02-02-26-03-08.webp">
            <a:extLst>
              <a:ext uri="{FF2B5EF4-FFF2-40B4-BE49-F238E27FC236}">
                <a16:creationId xmlns:a16="http://schemas.microsoft.com/office/drawing/2014/main" id="{82469599-78D9-46BD-BE96-5E1150BEAC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BY"/>
          </a:p>
        </p:txBody>
      </p:sp>
      <p:sp>
        <p:nvSpPr>
          <p:cNvPr id="5" name="AutoShape 4" descr="F:\image-02-02-26-03-08.webp">
            <a:extLst>
              <a:ext uri="{FF2B5EF4-FFF2-40B4-BE49-F238E27FC236}">
                <a16:creationId xmlns:a16="http://schemas.microsoft.com/office/drawing/2014/main" id="{B0C1D0C6-ED8C-4C04-A43D-5FF6171112D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5999" y="3428999"/>
            <a:ext cx="3073167" cy="3073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BY"/>
          </a:p>
        </p:txBody>
      </p:sp>
      <p:pic>
        <p:nvPicPr>
          <p:cNvPr id="6" name="Рисунок 5" descr="C:\Users\1\AppData\Local\Temp\{A5398670-06B3-41DE-9C36-D31D7071626B}.tmp">
            <a:extLst>
              <a:ext uri="{FF2B5EF4-FFF2-40B4-BE49-F238E27FC236}">
                <a16:creationId xmlns:a16="http://schemas.microsoft.com/office/drawing/2014/main" id="{02355848-55C8-401A-B64E-C187BA91638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410" y="2169253"/>
            <a:ext cx="3785970" cy="46887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4245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5799" y="205938"/>
            <a:ext cx="8229600" cy="851694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 и структура расходов консолидированного бюджета на национальную экономику за 2025 год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47350872"/>
              </p:ext>
            </p:extLst>
          </p:nvPr>
        </p:nvGraphicFramePr>
        <p:xfrm>
          <a:off x="915799" y="1124745"/>
          <a:ext cx="404018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546260716"/>
              </p:ext>
            </p:extLst>
          </p:nvPr>
        </p:nvGraphicFramePr>
        <p:xfrm>
          <a:off x="5215127" y="1255476"/>
          <a:ext cx="4041775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3798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544" y="332656"/>
            <a:ext cx="8390736" cy="792088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расходов консолидированного бюджета </a:t>
            </a:r>
            <a:r>
              <a:rPr lang="ru-RU" sz="1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Сенненского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района по функциональной классификации за 2025 год (в процентах)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83506235"/>
              </p:ext>
            </p:extLst>
          </p:nvPr>
        </p:nvGraphicFramePr>
        <p:xfrm>
          <a:off x="6169025" y="1444626"/>
          <a:ext cx="4248150" cy="5224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952880349"/>
              </p:ext>
            </p:extLst>
          </p:nvPr>
        </p:nvGraphicFramePr>
        <p:xfrm>
          <a:off x="977463" y="1250730"/>
          <a:ext cx="4421255" cy="5237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79585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88627" y="266249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Сведения о расходах на выплату государственной адресной социальной помощи, бесплатное обеспечение продуктами питания детей первых двух лет жизни по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Сенненскому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району за 2025 год</a:t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930644"/>
              </p:ext>
            </p:extLst>
          </p:nvPr>
        </p:nvGraphicFramePr>
        <p:xfrm>
          <a:off x="588627" y="1282734"/>
          <a:ext cx="8229600" cy="5575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4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65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812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Един. измерения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Процент исполнения к годовому плану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7196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ru-RU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Государственная адресная социальная помощь – всего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тыс. рублей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858,3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7196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-единовременное социальное пособие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тыс. рублей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6,9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196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-ежемесячное социальное пособие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тыс. рублей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469,0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239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-социальное пособие для возмещения затрат на приобретение подгузников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тыс. рублей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382,4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239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Число получателей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человек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1 117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812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2. Бесплатное обеспечение продуктами питания детей первых двух лет жизни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тыс. рублей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34,1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98,6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239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Число получателей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человек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628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05163"/>
              </p:ext>
            </p:extLst>
          </p:nvPr>
        </p:nvGraphicFramePr>
        <p:xfrm>
          <a:off x="791908" y="1369428"/>
          <a:ext cx="8208912" cy="4532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8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0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368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Виды обязательств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Всего по органам местного управления и самоуправления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1.Долг органов местного управления и самоуправления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1 702,8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1.1. Ценные бумаги (облигации)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1 702,8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1.2. Бюджетные кредиты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 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5717498"/>
                  </a:ext>
                </a:extLst>
              </a:tr>
              <a:tr h="1859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2.Долг, гарантированный местными исполнительными и распорядительными органами по кредитам банков, выданным субъектам хозяйствования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143,3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 долговых обязательств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1 846,1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49" name="Прямая соединительная линия 48"/>
          <p:cNvCxnSpPr/>
          <p:nvPr/>
        </p:nvCxnSpPr>
        <p:spPr>
          <a:xfrm>
            <a:off x="4330700" y="9675813"/>
            <a:ext cx="36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67"/>
          <p:cNvSpPr>
            <a:spLocks noChangeArrowheads="1"/>
          </p:cNvSpPr>
          <p:nvPr/>
        </p:nvSpPr>
        <p:spPr bwMode="auto">
          <a:xfrm>
            <a:off x="719900" y="309625"/>
            <a:ext cx="82809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Arial" pitchFamily="34" charset="0"/>
                <a:cs typeface="Arial" pitchFamily="34" charset="0"/>
              </a:rPr>
              <a:t>Долговые обязательства органов местного управления и самоуправления 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Сенненского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района на 1 января 2026  г., тыс. рублей</a:t>
            </a:r>
          </a:p>
        </p:txBody>
      </p:sp>
    </p:spTree>
    <p:extLst>
      <p:ext uri="{BB962C8B-B14F-4D97-AF65-F5344CB8AC3E}">
        <p14:creationId xmlns:p14="http://schemas.microsoft.com/office/powerpoint/2010/main" val="457462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6A9A7E42-5BB5-4260-8E8F-EA30186FC2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9974703"/>
              </p:ext>
            </p:extLst>
          </p:nvPr>
        </p:nvGraphicFramePr>
        <p:xfrm>
          <a:off x="196646" y="206477"/>
          <a:ext cx="1106129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155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rgbClr val="C7E7BB"/>
            </a:gs>
            <a:gs pos="3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017A5CC-1CE6-4B3A-AEB9-B181F83BFBE7}"/>
              </a:ext>
            </a:extLst>
          </p:cNvPr>
          <p:cNvSpPr/>
          <p:nvPr/>
        </p:nvSpPr>
        <p:spPr>
          <a:xfrm>
            <a:off x="983164" y="523964"/>
            <a:ext cx="4600940" cy="4551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3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2200" b="1" dirty="0">
                <a:ln>
                  <a:solidFill>
                    <a:srgbClr val="FFFF00"/>
                  </a:solidFill>
                </a:ln>
                <a:solidFill>
                  <a:schemeClr val="accent4">
                    <a:lumMod val="50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Бюджет района в 2025 году</a:t>
            </a:r>
          </a:p>
        </p:txBody>
      </p:sp>
      <p:grpSp>
        <p:nvGrpSpPr>
          <p:cNvPr id="5" name="Группа 2">
            <a:extLst>
              <a:ext uri="{FF2B5EF4-FFF2-40B4-BE49-F238E27FC236}">
                <a16:creationId xmlns:a16="http://schemas.microsoft.com/office/drawing/2014/main" id="{7E9809E5-AE7C-4A25-A77A-AEB84ECB123A}"/>
              </a:ext>
            </a:extLst>
          </p:cNvPr>
          <p:cNvGrpSpPr>
            <a:grpSpLocks/>
          </p:cNvGrpSpPr>
          <p:nvPr/>
        </p:nvGrpSpPr>
        <p:grpSpPr bwMode="auto">
          <a:xfrm>
            <a:off x="983821" y="1340768"/>
            <a:ext cx="8494476" cy="4867725"/>
            <a:chOff x="255587" y="2133208"/>
            <a:chExt cx="7118472" cy="3375428"/>
          </a:xfrm>
        </p:grpSpPr>
        <p:cxnSp>
          <p:nvCxnSpPr>
            <p:cNvPr id="6" name="Прямая соединительная линия 5">
              <a:extLst>
                <a:ext uri="{FF2B5EF4-FFF2-40B4-BE49-F238E27FC236}">
                  <a16:creationId xmlns:a16="http://schemas.microsoft.com/office/drawing/2014/main" id="{A1705685-3052-4AC3-A8F0-B994495013F8}"/>
                </a:ext>
              </a:extLst>
            </p:cNvPr>
            <p:cNvCxnSpPr>
              <a:cxnSpLocks/>
            </p:cNvCxnSpPr>
            <p:nvPr/>
          </p:nvCxnSpPr>
          <p:spPr>
            <a:xfrm>
              <a:off x="4632007" y="3081926"/>
              <a:ext cx="540309" cy="0"/>
            </a:xfrm>
            <a:prstGeom prst="line">
              <a:avLst/>
            </a:prstGeom>
            <a:ln w="57150">
              <a:solidFill>
                <a:srgbClr val="3C3C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9ED1D4B6-4094-4611-AB4D-408523E89C49}"/>
                </a:ext>
              </a:extLst>
            </p:cNvPr>
            <p:cNvCxnSpPr/>
            <p:nvPr/>
          </p:nvCxnSpPr>
          <p:spPr>
            <a:xfrm>
              <a:off x="4500881" y="4726975"/>
              <a:ext cx="1008142" cy="0"/>
            </a:xfrm>
            <a:prstGeom prst="line">
              <a:avLst/>
            </a:prstGeom>
            <a:ln w="57150">
              <a:solidFill>
                <a:srgbClr val="3C3C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Группа 1">
              <a:extLst>
                <a:ext uri="{FF2B5EF4-FFF2-40B4-BE49-F238E27FC236}">
                  <a16:creationId xmlns:a16="http://schemas.microsoft.com/office/drawing/2014/main" id="{EEE7A075-1448-43C8-8068-7CDD7D5246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5587" y="2133208"/>
              <a:ext cx="7118472" cy="3375428"/>
              <a:chOff x="255587" y="2133208"/>
              <a:chExt cx="7118472" cy="3375428"/>
            </a:xfrm>
          </p:grpSpPr>
          <p:grpSp>
            <p:nvGrpSpPr>
              <p:cNvPr id="9" name="Группа 23">
                <a:extLst>
                  <a:ext uri="{FF2B5EF4-FFF2-40B4-BE49-F238E27FC236}">
                    <a16:creationId xmlns:a16="http://schemas.microsoft.com/office/drawing/2014/main" id="{48BCDD47-371D-4A86-AA33-7955AE0C42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5587" y="2544347"/>
                <a:ext cx="4376420" cy="2579364"/>
                <a:chOff x="130131" y="1255033"/>
                <a:chExt cx="3978760" cy="2699311"/>
              </a:xfrm>
            </p:grpSpPr>
            <p:sp>
              <p:nvSpPr>
                <p:cNvPr id="11" name="Скругленный прямоугольник 10">
                  <a:extLst>
                    <a:ext uri="{FF2B5EF4-FFF2-40B4-BE49-F238E27FC236}">
                      <a16:creationId xmlns:a16="http://schemas.microsoft.com/office/drawing/2014/main" id="{A04DA28B-1526-40F7-9D57-60F7E6F5C53B}"/>
                    </a:ext>
                  </a:extLst>
                </p:cNvPr>
                <p:cNvSpPr/>
                <p:nvPr/>
              </p:nvSpPr>
              <p:spPr>
                <a:xfrm>
                  <a:off x="130131" y="1311461"/>
                  <a:ext cx="2942794" cy="828709"/>
                </a:xfrm>
                <a:prstGeom prst="roundRect">
                  <a:avLst/>
                </a:prstGeom>
                <a:solidFill>
                  <a:srgbClr val="FFFF00"/>
                </a:solidFill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ru-RU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Налоговые доходы </a:t>
                  </a:r>
                  <a:r>
                    <a:rPr lang="ru-RU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– </a:t>
                  </a:r>
                  <a:r>
                    <a:rPr lang="ru-RU" sz="20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31 907,6 </a:t>
                  </a:r>
                </a:p>
                <a:p>
                  <a:pPr>
                    <a:defRPr/>
                  </a:pPr>
                  <a:r>
                    <a:rPr lang="ru-RU" sz="1600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тыс. рублей</a:t>
                  </a:r>
                </a:p>
              </p:txBody>
            </p:sp>
            <p:sp>
              <p:nvSpPr>
                <p:cNvPr id="12" name="Овал 11">
                  <a:extLst>
                    <a:ext uri="{FF2B5EF4-FFF2-40B4-BE49-F238E27FC236}">
                      <a16:creationId xmlns:a16="http://schemas.microsoft.com/office/drawing/2014/main" id="{51C1624A-782C-4CB4-8017-768A79946E70}"/>
                    </a:ext>
                  </a:extLst>
                </p:cNvPr>
                <p:cNvSpPr/>
                <p:nvPr/>
              </p:nvSpPr>
              <p:spPr>
                <a:xfrm>
                  <a:off x="3072925" y="1255033"/>
                  <a:ext cx="1008833" cy="903442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b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91,6%</a:t>
                  </a:r>
                </a:p>
              </p:txBody>
            </p:sp>
            <p:sp>
              <p:nvSpPr>
                <p:cNvPr id="13" name="Скругленный прямоугольник 18">
                  <a:extLst>
                    <a:ext uri="{FF2B5EF4-FFF2-40B4-BE49-F238E27FC236}">
                      <a16:creationId xmlns:a16="http://schemas.microsoft.com/office/drawing/2014/main" id="{099CBE76-4A43-4B30-894C-451915A80A05}"/>
                    </a:ext>
                  </a:extLst>
                </p:cNvPr>
                <p:cNvSpPr/>
                <p:nvPr/>
              </p:nvSpPr>
              <p:spPr>
                <a:xfrm>
                  <a:off x="277632" y="3123974"/>
                  <a:ext cx="2942794" cy="830370"/>
                </a:xfrm>
                <a:prstGeom prst="roundRect">
                  <a:avLst/>
                </a:prstGeom>
                <a:solidFill>
                  <a:srgbClr val="FFFF00"/>
                </a:solidFill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>
                    <a:defRPr/>
                  </a:pPr>
                  <a:r>
                    <a:rPr lang="ru-RU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Неналоговые доходы </a:t>
                  </a:r>
                  <a:r>
                    <a:rPr lang="ru-RU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– </a:t>
                  </a:r>
                  <a:r>
                    <a:rPr lang="ru-RU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2 908,7 </a:t>
                  </a:r>
                </a:p>
                <a:p>
                  <a:pPr>
                    <a:defRPr/>
                  </a:pPr>
                  <a:r>
                    <a:rPr lang="ru-RU" sz="1600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тыс. рублей</a:t>
                  </a:r>
                  <a:endParaRPr lang="ru-RU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4" name="Овал 13">
                  <a:extLst>
                    <a:ext uri="{FF2B5EF4-FFF2-40B4-BE49-F238E27FC236}">
                      <a16:creationId xmlns:a16="http://schemas.microsoft.com/office/drawing/2014/main" id="{95E3059D-DD38-4410-9811-62EAC8E03D12}"/>
                    </a:ext>
                  </a:extLst>
                </p:cNvPr>
                <p:cNvSpPr/>
                <p:nvPr/>
              </p:nvSpPr>
              <p:spPr>
                <a:xfrm>
                  <a:off x="3251599" y="3040585"/>
                  <a:ext cx="857292" cy="905104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ru-RU" b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8,4</a:t>
                  </a:r>
                  <a:r>
                    <a:rPr lang="ru-RU" sz="1400" b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%</a:t>
                  </a:r>
                </a:p>
              </p:txBody>
            </p:sp>
          </p:grpSp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D30FCA6D-3CBE-48C9-9AEA-1F7E0C8F971E}"/>
                  </a:ext>
                </a:extLst>
              </p:cNvPr>
              <p:cNvSpPr/>
              <p:nvPr/>
            </p:nvSpPr>
            <p:spPr>
              <a:xfrm>
                <a:off x="5219698" y="2133208"/>
                <a:ext cx="2154361" cy="3375428"/>
              </a:xfrm>
              <a:prstGeom prst="rect">
                <a:avLst/>
              </a:prstGeom>
              <a:solidFill>
                <a:srgbClr val="13D5DF"/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ru-RU" sz="2000" b="1" dirty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СОБСТВЕННЫЕ ДОХОДЫ</a:t>
                </a:r>
              </a:p>
              <a:p>
                <a:pPr algn="ctr">
                  <a:defRPr/>
                </a:pPr>
                <a:endParaRPr lang="ru-RU" sz="20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defRPr/>
                </a:pPr>
                <a:r>
                  <a:rPr lang="ru-RU" sz="2800" b="1" dirty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34 816,4</a:t>
                </a:r>
              </a:p>
              <a:p>
                <a:pPr algn="ctr">
                  <a:defRPr/>
                </a:pPr>
                <a:r>
                  <a:rPr lang="ru-RU" sz="1400" b="1" dirty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ТЫС. РУБЛЕЙ</a:t>
                </a:r>
              </a:p>
              <a:p>
                <a:pPr algn="ctr">
                  <a:defRPr/>
                </a:pPr>
                <a:endParaRPr lang="ru-RU" sz="14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defRPr/>
                </a:pPr>
                <a:r>
                  <a:rPr lang="ru-RU" sz="2400" b="1" dirty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                </a:t>
                </a:r>
                <a:endParaRPr lang="ru-RU" sz="32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90647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rgbClr val="C7E7BB"/>
            </a:gs>
            <a:gs pos="3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43708" y="390447"/>
          <a:ext cx="9304587" cy="6077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/>
        </p:nvGraphicFramePr>
        <p:xfrm>
          <a:off x="1442733" y="387991"/>
          <a:ext cx="9306537" cy="6082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/>
        </p:nvGraphicFramePr>
        <p:xfrm>
          <a:off x="1452562" y="388654"/>
          <a:ext cx="9286875" cy="6080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/>
        </p:nvGraphicFramePr>
        <p:xfrm>
          <a:off x="1455095" y="389106"/>
          <a:ext cx="9281809" cy="6079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938619"/>
              </p:ext>
            </p:extLst>
          </p:nvPr>
        </p:nvGraphicFramePr>
        <p:xfrm>
          <a:off x="226786" y="243281"/>
          <a:ext cx="9288843" cy="6342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937196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4">
            <a:extLst>
              <a:ext uri="{FF2B5EF4-FFF2-40B4-BE49-F238E27FC236}">
                <a16:creationId xmlns:a16="http://schemas.microsoft.com/office/drawing/2014/main" id="{AB76152F-12BC-4485-9819-086DA1A1F69F}"/>
              </a:ext>
            </a:extLst>
          </p:cNvPr>
          <p:cNvSpPr/>
          <p:nvPr/>
        </p:nvSpPr>
        <p:spPr bwMode="auto">
          <a:xfrm>
            <a:off x="2075533" y="309346"/>
            <a:ext cx="5561012" cy="41116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tIns="91440" bIns="91440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4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Уровень </a:t>
            </a:r>
            <a:r>
              <a:rPr lang="ru-RU" sz="2400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дотационности</a:t>
            </a:r>
            <a:r>
              <a:rPr lang="ru-RU" sz="24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, %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858018C7-B079-4916-B01D-57087EE7D1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818961"/>
              </p:ext>
            </p:extLst>
          </p:nvPr>
        </p:nvGraphicFramePr>
        <p:xfrm>
          <a:off x="550606" y="719666"/>
          <a:ext cx="9609394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4261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51641" y="357167"/>
            <a:ext cx="11077904" cy="5650125"/>
          </a:xfrm>
        </p:spPr>
        <p:txBody>
          <a:bodyPr>
            <a:norm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Консолидированный бюджет района за 2025 год исполнен по доходам в сумме 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71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131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 рублей, по расходам – 69 774,2 тыс. рублей.</a:t>
            </a:r>
          </a:p>
          <a:p>
            <a:pPr algn="just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Поступления  собственных доходов бюджета </a:t>
            </a:r>
            <a:r>
              <a:rPr lang="ru-RU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Сенненского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района составили 34 816,4 тыс. рублей или 100,5 процента к годовому плану. Налоговые доходы поступили в сумме 31 907,6 тыс. рублей, неналоговые доходы –  </a:t>
            </a:r>
            <a:b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2 908,8 тыс. рублей.</a:t>
            </a:r>
          </a:p>
          <a:p>
            <a:pPr algn="just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Безвозмездные поступления из областного бюджета в структуре доходов бюджета района составили 51,1 процента (36 315,1 тыс. рублей), в том числе дотация – 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6,7 процента (33 194,1 тыс. рублей), субвенции – 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,9 процента (651,9 тыс. рублей), иные межбюджетные трансферты – 3,5 процента (2 469,1 тыс. рублей)</a:t>
            </a:r>
          </a:p>
          <a:p>
            <a:pPr algn="just"/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Расходы консолидированного бюджета района за 2025 год профинансированы в сумме 69 774,2 тыс. рублей или 99,6 процента к годовому плану. В объеме расходов бюджета района текущие расходы составляют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67 942,1 тыс. рублей или 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процента всех расходов, из них расходы на выплату заработной платы с начислениями на нее, трансфертов населению, расчеты за лекарственные средства, продукты питания, коммунальные услуги, субсидирование жилищно-коммунальных и транспортных услуг населению, расчеты за топливо, отпускаемое населению, обслуживание долга – 60 840,1 тыс. рублей или 87,2 процента. Расходы капитального характера профинансированы в сумме 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1 832,1 тыс. рублей или 3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 процента всех расходов.</a:t>
            </a:r>
          </a:p>
        </p:txBody>
      </p:sp>
    </p:spTree>
    <p:extLst>
      <p:ext uri="{BB962C8B-B14F-4D97-AF65-F5344CB8AC3E}">
        <p14:creationId xmlns:p14="http://schemas.microsoft.com/office/powerpoint/2010/main" val="2770217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36020" y="867102"/>
            <a:ext cx="4824247" cy="47296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Аграрный бизнес 1 621,2 тыс. рублей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6021" y="1613335"/>
            <a:ext cx="4824247" cy="93016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Управление государственными финансами и регулирование финансового рынка  2 583,1 тыс. рублей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6020" y="2698218"/>
            <a:ext cx="4824247" cy="47296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Социальная защита  4 104,4 тыс. рублей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6020" y="3352798"/>
            <a:ext cx="4824247" cy="61485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Здоровье народа и демографическая безопасность  14 452,9 тыс. рублей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6020" y="4223763"/>
            <a:ext cx="4824247" cy="62011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Образование и молодежная политика                24 330,1 тыс. рублей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6019" y="4955299"/>
            <a:ext cx="4824247" cy="47296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Культура Беларуси  2 838,2 тыс. рублей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58597" y="763266"/>
            <a:ext cx="4824247" cy="62536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Физическая культура и спорт 1 466,3 тыс. рублей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58597" y="1501448"/>
            <a:ext cx="4824247" cy="65952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Комфортное жилье и благоприятная среда      11 084,6 тыс. рублей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58597" y="2351032"/>
            <a:ext cx="4824247" cy="47296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Строительство жилья 50,9 тыс. рублей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58597" y="3008873"/>
            <a:ext cx="4824247" cy="825062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Земельно-имущественные отношения, геодезическая и картографическая деятельность 14,6 тыс. рублей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458596" y="4200474"/>
            <a:ext cx="4824247" cy="472965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Транспортный комплекс 234,3 тыс. рублей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539767" y="110355"/>
            <a:ext cx="8886495" cy="4729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Государственные программы 62 970,6 тыс. рублей  (90,2% расходов бюджета)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458595" y="4803495"/>
            <a:ext cx="4824247" cy="472965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Беларусь гостеприимная 75,5 тыс. рублей</a:t>
            </a:r>
          </a:p>
        </p:txBody>
      </p:sp>
      <p:sp>
        <p:nvSpPr>
          <p:cNvPr id="16" name="Скругленный прямоугольник 14">
            <a:extLst>
              <a:ext uri="{FF2B5EF4-FFF2-40B4-BE49-F238E27FC236}">
                <a16:creationId xmlns:a16="http://schemas.microsoft.com/office/drawing/2014/main" id="{FBC7599F-08D0-450D-ACC6-237958231D61}"/>
              </a:ext>
            </a:extLst>
          </p:cNvPr>
          <p:cNvSpPr/>
          <p:nvPr/>
        </p:nvSpPr>
        <p:spPr>
          <a:xfrm>
            <a:off x="6458595" y="5506291"/>
            <a:ext cx="4824247" cy="620110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Увековечение памяти о погибших при защите Отечества 14,9 тыс. рублей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36019" y="5582982"/>
            <a:ext cx="4824247" cy="977462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Охрана окружающей среды и устойчивое использование природных ресурсов 99,6 тыс. рублей</a:t>
            </a:r>
          </a:p>
        </p:txBody>
      </p:sp>
    </p:spTree>
    <p:extLst>
      <p:ext uri="{BB962C8B-B14F-4D97-AF65-F5344CB8AC3E}">
        <p14:creationId xmlns:p14="http://schemas.microsoft.com/office/powerpoint/2010/main" val="730998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654" y="5517232"/>
            <a:ext cx="64187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39616" y="938155"/>
            <a:ext cx="2736304" cy="7498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064" y="952896"/>
            <a:ext cx="640800" cy="742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654176" y="5479132"/>
            <a:ext cx="264973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064" y="1983284"/>
            <a:ext cx="640800" cy="80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773511" y="938155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Образование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23 479,1 тыс. рублей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639616" y="1914870"/>
            <a:ext cx="2750380" cy="7831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620408" y="1983285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Здравоохранение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14 383,8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724" y="2851645"/>
            <a:ext cx="640800" cy="845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2636156" y="2851645"/>
            <a:ext cx="2739765" cy="8022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691267" y="35759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646004" y="2929585"/>
            <a:ext cx="2729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Национальная экономика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2 673,7 тыс. рублей</a:t>
            </a:r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0" y="3945248"/>
            <a:ext cx="786004" cy="9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2646006" y="3945248"/>
            <a:ext cx="2743991" cy="1236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629555" y="3980964"/>
            <a:ext cx="27705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Жилищно-коммунальные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услуги, жилищное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строительство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11 141,9 тыс. рублей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392144" y="1060888"/>
            <a:ext cx="2954026" cy="11439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741208" y="5483047"/>
            <a:ext cx="2562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Социальная политика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5 072,7 тыс. рублей</a:t>
            </a:r>
          </a:p>
        </p:txBody>
      </p:sp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08" y="1101264"/>
            <a:ext cx="1064890" cy="1107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7392144" y="1008846"/>
            <a:ext cx="2954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Физическая культура, спорт, культура и средства массовой информации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4 287,6 тыс. рублей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09" y="2563227"/>
            <a:ext cx="1064891" cy="89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7392889" y="3614885"/>
            <a:ext cx="2980595" cy="14573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7384744" y="2357979"/>
            <a:ext cx="29530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Государственные органы общего назначения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5 495,1 тыс. рублей</a:t>
            </a:r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08" y="3653854"/>
            <a:ext cx="1064890" cy="121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7419457" y="5315734"/>
            <a:ext cx="2954026" cy="9211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7392144" y="2357264"/>
            <a:ext cx="2954026" cy="9211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6" y="5374163"/>
            <a:ext cx="1357115" cy="864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7414893" y="3617135"/>
            <a:ext cx="28016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Обслуживание долга органов местного управления и самоуправления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312,4 тыс. рублей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43795" y="5380643"/>
            <a:ext cx="28940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Расходы по другим разделам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2 927,9 тыс. рублей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984740" y="85516"/>
            <a:ext cx="83887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Состав расходов консолидированного бюджета по функциональной классификации за 2025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9101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020" y="192133"/>
            <a:ext cx="8229600" cy="864096"/>
          </a:xfrm>
        </p:spPr>
        <p:txBody>
          <a:bodyPr>
            <a:normAutofit/>
          </a:bodyPr>
          <a:lstStyle/>
          <a:p>
            <a:r>
              <a:rPr lang="ru-RU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Экономическая классификация расходов консолидированного бюджета за 2025 год 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70833621"/>
              </p:ext>
            </p:extLst>
          </p:nvPr>
        </p:nvGraphicFramePr>
        <p:xfrm>
          <a:off x="731240" y="1124745"/>
          <a:ext cx="4040188" cy="5472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Объект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61281827"/>
              </p:ext>
            </p:extLst>
          </p:nvPr>
        </p:nvGraphicFramePr>
        <p:xfrm>
          <a:off x="4910677" y="1265267"/>
          <a:ext cx="4041775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3606206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2501</TotalTime>
  <Words>718</Words>
  <Application>Microsoft Office PowerPoint</Application>
  <PresentationFormat>Широкоэкранный</PresentationFormat>
  <Paragraphs>149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Arial Black</vt:lpstr>
      <vt:lpstr>Bookman Old Style</vt:lpstr>
      <vt:lpstr>Calibri</vt:lpstr>
      <vt:lpstr>Times New Roman</vt:lpstr>
      <vt:lpstr>Trebuchet MS</vt:lpstr>
      <vt:lpstr>Wingdings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Экономическая классификация расходов консолидированного бюджета за 2025 год </vt:lpstr>
      <vt:lpstr>Состав и структура расходов консолидированного бюджета на национальную экономику за 2025 год</vt:lpstr>
      <vt:lpstr>Структура расходов консолидированного бюджета Сенненского района по функциональной классификации за 2025 год (в процентах)</vt:lpstr>
      <vt:lpstr>Сведения о расходах на выплату государственной адресной социальной помощи, бесплатное обеспечение продуктами питания детей первых двух лет жизни по Сенненскому району за 2025 год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Колдыбов Константин Леонидович</dc:creator>
  <cp:lastModifiedBy>Сачнёва Марина Александровна</cp:lastModifiedBy>
  <cp:revision>343</cp:revision>
  <cp:lastPrinted>2025-07-29T12:24:29Z</cp:lastPrinted>
  <dcterms:created xsi:type="dcterms:W3CDTF">2020-12-02T08:45:04Z</dcterms:created>
  <dcterms:modified xsi:type="dcterms:W3CDTF">2026-02-16T06:44:17Z</dcterms:modified>
</cp:coreProperties>
</file>