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8" r:id="rId3"/>
    <p:sldId id="283" r:id="rId4"/>
    <p:sldId id="285" r:id="rId5"/>
    <p:sldId id="278" r:id="rId6"/>
    <p:sldId id="280" r:id="rId7"/>
    <p:sldId id="281" r:id="rId8"/>
    <p:sldId id="282" r:id="rId9"/>
    <p:sldId id="277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6" d="100"/>
          <a:sy n="106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доходов бюджета на</a:t>
            </a:r>
            <a:r>
              <a:rPr lang="ru-RU" sz="23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3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3836832895888275E-2"/>
          <c:y val="1.240306241702806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2941081872582474"/>
          <c:w val="0.844444444444446"/>
          <c:h val="0.74098451434016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Налоговые </a:t>
                    </a:r>
                    <a:r>
                      <a:rPr lang="ru-RU" sz="1400" dirty="0"/>
                      <a:t>доходы
</a:t>
                    </a:r>
                    <a:r>
                      <a:rPr lang="ru-RU" sz="1400" dirty="0" smtClean="0"/>
                      <a:t>12</a:t>
                    </a:r>
                    <a:r>
                      <a:rPr lang="ru-RU" sz="1400" baseline="0" dirty="0" smtClean="0"/>
                      <a:t> 796,5</a:t>
                    </a:r>
                  </a:p>
                  <a:p>
                    <a:r>
                      <a:rPr lang="ru-RU" sz="1400" dirty="0" smtClean="0"/>
                      <a:t>37,0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 smtClean="0"/>
                      <a:t>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Неналоговые </a:t>
                    </a:r>
                    <a:r>
                      <a:rPr lang="ru-RU" sz="1400" dirty="0"/>
                      <a:t>доходы
</a:t>
                    </a:r>
                    <a:r>
                      <a:rPr lang="ru-RU" sz="1400" dirty="0" smtClean="0"/>
                      <a:t>1</a:t>
                    </a:r>
                    <a:r>
                      <a:rPr lang="ru-RU" sz="1400" baseline="0" dirty="0" smtClean="0"/>
                      <a:t> 547,0</a:t>
                    </a:r>
                  </a:p>
                  <a:p>
                    <a:r>
                      <a:rPr lang="ru-RU" sz="1400" dirty="0" smtClean="0"/>
                      <a:t>4,5 %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 smtClean="0">
                        <a:latin typeface="Arial Black" pitchFamily="34" charset="0"/>
                        <a:cs typeface="Arial" pitchFamily="34" charset="0"/>
                      </a:rPr>
                      <a:t> Безвозмездные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поступления
</a:t>
                    </a:r>
                    <a:r>
                      <a:rPr lang="ru-RU" sz="1400" dirty="0" smtClean="0">
                        <a:latin typeface="Arial Black" pitchFamily="34" charset="0"/>
                        <a:cs typeface="Arial" pitchFamily="34" charset="0"/>
                      </a:rPr>
                      <a:t>20</a:t>
                    </a:r>
                    <a:r>
                      <a:rPr lang="ru-RU" sz="1400" baseline="0" dirty="0" smtClean="0">
                        <a:latin typeface="Arial Black" pitchFamily="34" charset="0"/>
                        <a:cs typeface="Arial" pitchFamily="34" charset="0"/>
                      </a:rPr>
                      <a:t> 245,0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smtClean="0">
                        <a:latin typeface="Arial Black" pitchFamily="34" charset="0"/>
                        <a:cs typeface="Arial" pitchFamily="34" charset="0"/>
                      </a:rPr>
                      <a:t>58,5 </a:t>
                    </a:r>
                    <a:r>
                      <a:rPr lang="ru-RU" sz="1400" smtClean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  <a:endParaRPr lang="ru-RU" sz="1400" dirty="0">
                      <a:latin typeface="Arial Black" pitchFamily="34" charset="0"/>
                      <a:cs typeface="Arial" pitchFamily="34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Lbls>
            <c:dLbl>
              <c:idx val="1"/>
              <c:layout>
                <c:manualLayout>
                  <c:x val="-0.17736617326835338"/>
                  <c:y val="-0.1339955728334968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3885.4</c:v>
                </c:pt>
                <c:pt idx="1">
                  <c:v>30703.1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541277826382816"/>
          <c:y val="3.36723993705648E-2"/>
          <c:w val="0.43989586371148104"/>
          <c:h val="0.93546123453975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Государственная программа "Образование и молодежная политика" на 2016 - 2020 годы</c:v>
                </c:pt>
                <c:pt idx="1">
                  <c:v>Государственная программа "Здоровье народа и демографическая безопасность Республики Беларусь" на 2016-2020 годы</c:v>
                </c:pt>
                <c:pt idx="2">
                  <c:v>Государственная программа "Комфортное жилье и благоприятная среда" на 2016 - 2020 годы</c:v>
                </c:pt>
                <c:pt idx="3">
                  <c:v>Государственная программа о социальной защите и содействии занятости населения на 2016-2020 годы</c:v>
                </c:pt>
                <c:pt idx="4">
                  <c:v>Государственная программа "Культура Беларуси" на 2016 - 2020 годы</c:v>
                </c:pt>
                <c:pt idx="5">
                  <c:v>Государственная программа развития аграрного бизнеса в Республике Беларусь на 2016 - 2020 годы</c:v>
                </c:pt>
                <c:pt idx="6">
                  <c:v>Государственная программа развития физической культуры и спорта в Республике Беларусь на 2016 - 2020 годы</c:v>
                </c:pt>
                <c:pt idx="7">
                  <c:v>Государственная программа развития транспортного комплекса Республики Беларусь на 2016 - 2020 годы</c:v>
                </c:pt>
                <c:pt idx="8">
                  <c:v>Государственная программа "Строительство жилья" на 2016 - 2020 годы</c:v>
                </c:pt>
                <c:pt idx="9">
                  <c:v>Государственная программа "Охрана окружающей среды и устойчивое использование природных ресурсов" на 2016-2020 годы</c:v>
                </c:pt>
                <c:pt idx="10">
                  <c:v>Государственная программа на 2015-2020 годы по увековечению погибших при защите Отечества и сохранению памяти о жертвах войн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16432.400000000001</c:v>
                </c:pt>
                <c:pt idx="1">
                  <c:v>6819.2</c:v>
                </c:pt>
                <c:pt idx="2">
                  <c:v>3869.2</c:v>
                </c:pt>
                <c:pt idx="3">
                  <c:v>1235.5999999999999</c:v>
                </c:pt>
                <c:pt idx="4">
                  <c:v>1172.2</c:v>
                </c:pt>
                <c:pt idx="5">
                  <c:v>619.5</c:v>
                </c:pt>
                <c:pt idx="6">
                  <c:v>477.6</c:v>
                </c:pt>
                <c:pt idx="7">
                  <c:v>27.6</c:v>
                </c:pt>
                <c:pt idx="8">
                  <c:v>28.7</c:v>
                </c:pt>
                <c:pt idx="9">
                  <c:v>11.1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174504"/>
        <c:axId val="102174896"/>
      </c:barChart>
      <c:catAx>
        <c:axId val="102174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/>
          <a:lstStyle/>
          <a:p>
            <a:pPr>
              <a:defRPr sz="1000" b="1" baseline="0">
                <a:latin typeface="Times New Roman" pitchFamily="18" charset="0"/>
              </a:defRPr>
            </a:pPr>
            <a:endParaRPr lang="ru-RU"/>
          </a:p>
        </c:txPr>
        <c:crossAx val="102174896"/>
        <c:crosses val="autoZero"/>
        <c:auto val="1"/>
        <c:lblAlgn val="l"/>
        <c:lblOffset val="100"/>
        <c:noMultiLvlLbl val="0"/>
      </c:catAx>
      <c:valAx>
        <c:axId val="102174896"/>
        <c:scaling>
          <c:orientation val="minMax"/>
        </c:scaling>
        <c:delete val="1"/>
        <c:axPos val="b"/>
        <c:majorGridlines/>
        <c:numFmt formatCode="#,##0.0" sourceLinked="1"/>
        <c:majorTickMark val="out"/>
        <c:minorTickMark val="none"/>
        <c:tickLblPos val="nextTo"/>
        <c:crossAx val="102174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консолидированного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на 2019 год, тыс.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055555555555479E-2"/>
                  <c:y val="-5.7126920724027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64E-2"/>
                  <c:y val="-1.90423069080091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611111111111142E-2"/>
                  <c:y val="-1.90423069080091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3888888888888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5000000000000001E-2"/>
                  <c:y val="1.90423069080091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9166666666666667E-2"/>
                  <c:y val="-7.0456535559633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НАЦИОНАЛЬНАЯ ЭКОНОМИКА</c:v>
                </c:pt>
                <c:pt idx="3">
                  <c:v>ФИЗИЧЕСКАЯ КУЛЬТУРА, СПОРТ, КУЛЬТУРА И СРЕДСТВА МАССОВОЙ ИНФОРМАЦИИ</c:v>
                </c:pt>
                <c:pt idx="4">
                  <c:v>СОЦИАЛЬНАЯ ПОЛИТИКА</c:v>
                </c:pt>
                <c:pt idx="5">
                  <c:v>ОБЩЕГОСУДАРСТВЕННАЯ ДЕЯТЕЛЬНОСТЬ</c:v>
                </c:pt>
                <c:pt idx="6">
                  <c:v>ЖИЛИЩНО-КОММУНАЛЬНЫЕ УСЛУГИ И ЖИЛИЩНОЕ СТРОИТЕЛЬСТВО</c:v>
                </c:pt>
                <c:pt idx="7">
                  <c:v>ЗДРАВООХРАНЕНИЕ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</c:v>
                </c:pt>
                <c:pt idx="1">
                  <c:v>11.1</c:v>
                </c:pt>
                <c:pt idx="2">
                  <c:v>1106.0999999999999</c:v>
                </c:pt>
                <c:pt idx="3">
                  <c:v>1870.6</c:v>
                </c:pt>
                <c:pt idx="4">
                  <c:v>1798.8</c:v>
                </c:pt>
                <c:pt idx="5">
                  <c:v>3045.4</c:v>
                </c:pt>
                <c:pt idx="6">
                  <c:v>3892.8</c:v>
                </c:pt>
                <c:pt idx="7">
                  <c:v>6805.5</c:v>
                </c:pt>
                <c:pt idx="8">
                  <c:v>16045.2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22"/>
        <c:shape val="cylinder"/>
        <c:axId val="102175288"/>
        <c:axId val="140672776"/>
        <c:axId val="0"/>
      </c:bar3DChart>
      <c:catAx>
        <c:axId val="102175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672776"/>
        <c:crosses val="autoZero"/>
        <c:auto val="1"/>
        <c:lblAlgn val="ctr"/>
        <c:lblOffset val="100"/>
        <c:noMultiLvlLbl val="0"/>
      </c:catAx>
      <c:valAx>
        <c:axId val="1406727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2175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5.7972549792237399E-2"/>
          <c:y val="9.5907994780943841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95444172399914"/>
                  <c:y val="-0.159183345089381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05428460259786E-2"/>
                  <c:y val="-9.00704451773478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371706465144612E-4"/>
                  <c:y val="4.906600150318795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4680123796219567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91002893924736E-2"/>
                  <c:y val="0.101311966366301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6872294061563518E-2"/>
                  <c:y val="0.181839067552855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800563736143001E-2"/>
                  <c:y val="-4.7745473921471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3045.4</c:v>
                </c:pt>
                <c:pt idx="1">
                  <c:v>1106.0999999999999</c:v>
                </c:pt>
                <c:pt idx="2">
                  <c:v>3892.8</c:v>
                </c:pt>
                <c:pt idx="3">
                  <c:v>26520.1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545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сфера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16045.2</c:v>
                </c:pt>
                <c:pt idx="1">
                  <c:v>6805.5</c:v>
                </c:pt>
                <c:pt idx="2">
                  <c:v>1870.6</c:v>
                </c:pt>
                <c:pt idx="3">
                  <c:v>1798.8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0.91407</cdr:x>
      <cdr:y>0.03213</cdr:y>
    </cdr:from>
    <cdr:to>
      <cdr:x>0.97656</cdr:x>
      <cdr:y>0.09212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8358214" y="214290"/>
          <a:ext cx="571472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cap="rnd">
          <a:solidFill>
            <a:sysClr val="windowText" lastClr="000000"/>
          </a:solidFill>
          <a:rou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A27C11-ADB6-45EA-AEE4-8B59C4FBC80A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071546"/>
            <a:ext cx="8286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  <a:buFont typeface="Wingdings" pitchFamily="2" charset="2"/>
              <a:buChar char="q"/>
            </a:pPr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бюджете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Сенненского района на 2019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53183948"/>
              </p:ext>
            </p:extLst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"/>
          <a:ext cx="9143999" cy="6649321"/>
        </p:xfrm>
        <a:graphic>
          <a:graphicData uri="http://schemas.openxmlformats.org/drawingml/2006/table">
            <a:tbl>
              <a:tblPr/>
              <a:tblGrid>
                <a:gridCol w="359428"/>
                <a:gridCol w="119809"/>
                <a:gridCol w="547698"/>
                <a:gridCol w="4330242"/>
                <a:gridCol w="1574633"/>
                <a:gridCol w="1317900"/>
                <a:gridCol w="397937"/>
                <a:gridCol w="85578"/>
                <a:gridCol w="410774"/>
              </a:tblGrid>
              <a:tr h="6758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2019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12796,5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89,2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6317,5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2679,3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2377,3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1547,0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890,7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14343,5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3"/>
          <a:ext cx="9144001" cy="6857994"/>
        </p:xfrm>
        <a:graphic>
          <a:graphicData uri="http://schemas.openxmlformats.org/drawingml/2006/table">
            <a:tbl>
              <a:tblPr/>
              <a:tblGrid>
                <a:gridCol w="308969"/>
                <a:gridCol w="102989"/>
                <a:gridCol w="470809"/>
                <a:gridCol w="3722338"/>
                <a:gridCol w="1489672"/>
                <a:gridCol w="1132884"/>
                <a:gridCol w="1132884"/>
                <a:gridCol w="342072"/>
                <a:gridCol w="88277"/>
                <a:gridCol w="353107"/>
              </a:tblGrid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432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2019 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(тыс.рублей)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0888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4886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343,5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13791,6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551,9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20 245,0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19867,7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357,3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20 225,0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19867,7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357,3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34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588,5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33679,3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909,2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34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588,5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33679,3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909,2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18966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на 2019 год, тыс. рублей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837889"/>
              </p:ext>
            </p:extLst>
          </p:nvPr>
        </p:nvGraphicFramePr>
        <p:xfrm>
          <a:off x="107504" y="1412776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Финансирование государственных программ на 2019 год, тыс. рублей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65924049"/>
              </p:ext>
            </p:extLst>
          </p:nvPr>
        </p:nvGraphicFramePr>
        <p:xfrm>
          <a:off x="0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36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района на 2019 год (в процентах)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18037327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3632031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86776" y="285728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20223"/>
              </p:ext>
            </p:extLst>
          </p:nvPr>
        </p:nvGraphicFramePr>
        <p:xfrm>
          <a:off x="467544" y="1988840"/>
          <a:ext cx="8208912" cy="4284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/>
                <a:gridCol w="3860444"/>
              </a:tblGrid>
              <a:tr h="68080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0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1 500,00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0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0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0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395536" y="1180198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2019  г., тыс. рублей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674</TotalTime>
  <Words>269</Words>
  <Application>Microsoft Office PowerPoint</Application>
  <PresentationFormat>Экран (4:3)</PresentationFormat>
  <Paragraphs>308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на 2019 год, тыс. рублей</vt:lpstr>
      <vt:lpstr>Финансирование государственных программ на 2019 год, тыс. рублей</vt:lpstr>
      <vt:lpstr>Презентация PowerPoint</vt:lpstr>
      <vt:lpstr>Структура расходов консолидированного бюджета Сенненского района на 2019 год (в процентах)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BEGLION</cp:lastModifiedBy>
  <cp:revision>86</cp:revision>
  <cp:lastPrinted>2018-10-30T11:23:18Z</cp:lastPrinted>
  <dcterms:created xsi:type="dcterms:W3CDTF">2018-02-22T12:26:12Z</dcterms:created>
  <dcterms:modified xsi:type="dcterms:W3CDTF">2019-03-14T12:29:03Z</dcterms:modified>
</cp:coreProperties>
</file>