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307" r:id="rId3"/>
    <p:sldId id="303" r:id="rId4"/>
    <p:sldId id="308" r:id="rId5"/>
    <p:sldId id="309" r:id="rId6"/>
    <p:sldId id="310" r:id="rId7"/>
    <p:sldId id="297" r:id="rId8"/>
    <p:sldId id="280" r:id="rId9"/>
    <p:sldId id="301" r:id="rId10"/>
    <p:sldId id="278" r:id="rId11"/>
    <p:sldId id="286" r:id="rId12"/>
    <p:sldId id="299" r:id="rId13"/>
    <p:sldId id="282" r:id="rId14"/>
    <p:sldId id="288" r:id="rId15"/>
    <p:sldId id="277" r:id="rId1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4660"/>
  </p:normalViewPr>
  <p:slideViewPr>
    <p:cSldViewPr>
      <p:cViewPr varScale="1">
        <p:scale>
          <a:sx n="108" d="100"/>
          <a:sy n="108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oxod_admin\Desktop\&#1089;&#1072;&#1081;&#1090;%20&#1079;&#1072;%202%20&#1087;&#1086;&#1083;%202020%20&#1075;&#1086;&#1076;%20&#1080;&#1089;&#1087;&#1086;&#1083;&#1085;&#1077;&#1085;&#1080;&#1077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doxod_admin\Desktop\&#1089;&#1072;&#1081;&#1090;%20&#1079;&#1072;%202%20&#1087;&#1086;&#1083;%202020%20&#1075;&#1086;&#1076;%20&#1080;&#1089;&#1087;&#1086;&#1083;&#1085;&#1077;&#1085;&#1080;&#107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oxod_admin\Desktop\&#1089;&#1072;&#1081;&#1090;%20&#1079;&#1072;%202%20&#1087;&#1086;&#1083;%202020%20&#1075;&#1086;&#1076;%20&#1080;&#1089;&#1087;&#1086;&#1083;&#1085;&#1077;&#1085;&#1080;&#1077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216-SRSQL001\OFUMail\in\&#1054;&#1041;&#1065;&#1040;&#1071;\&#1089;&#1072;&#1081;&#1090;%209%20&#1084;&#1077;&#1089;.%20%202019%20&#8212;%20&#1082;&#1086;&#1087;&#1080;&#1103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oxod_admin\Desktop\&#1089;&#1072;&#1081;&#1090;%20&#1079;&#1072;%202%20&#1087;&#1086;&#1083;%202020%20&#1075;&#1086;&#1076;%20&#1080;&#1089;&#1087;&#1086;&#1083;&#1085;&#1077;&#1085;&#1080;&#1077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doxod_admin\Desktop\&#1089;&#1072;&#1081;&#1090;%20&#1079;&#1072;%202%20&#1087;&#1086;&#1083;%202020%20&#1075;&#1086;&#1076;%20&#1080;&#1089;&#1087;&#1086;&#1083;&#1085;&#1077;&#1085;&#1080;&#1077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715470964119093"/>
          <c:y val="0.11695904221263403"/>
          <c:w val="0.57393760976438168"/>
          <c:h val="0.764904386951631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'[сайт за 2 пол 2020 год исполнение.xlsx]таб 3'!$B$2:$B$4</c:f>
              <c:strCache>
                <c:ptCount val="3"/>
                <c:pt idx="0">
                  <c:v>всего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'[сайт за 2 пол 2020 год исполнение.xlsx]таб 3'!$B$5:$B$13</c:f>
            </c:numRef>
          </c:val>
          <c:extLst>
            <c:ext xmlns:c16="http://schemas.microsoft.com/office/drawing/2014/chart" uri="{C3380CC4-5D6E-409C-BE32-E72D297353CC}">
              <c16:uniqueId val="{00000000-FF20-4D9C-9097-B28AAC02DE1B}"/>
            </c:ext>
          </c:extLst>
        </c:ser>
        <c:ser>
          <c:idx val="1"/>
          <c:order val="1"/>
          <c:tx>
            <c:strRef>
              <c:f>'[сайт за 2 пол 2020 год исполнение.xlsx]таб 3'!$C$2:$C$4</c:f>
              <c:strCache>
                <c:ptCount val="3"/>
                <c:pt idx="0">
                  <c:v>всего</c:v>
                </c:pt>
                <c:pt idx="2">
                  <c:v>райбюджет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'[сайт за 2 пол 2020 год исполнение.xlsx]таб 3'!$C$5:$C$13</c:f>
              <c:numCache>
                <c:formatCode>#\ ##0.0</c:formatCode>
                <c:ptCount val="9"/>
                <c:pt idx="0">
                  <c:v>3476.2</c:v>
                </c:pt>
                <c:pt idx="1">
                  <c:v>34.9</c:v>
                </c:pt>
                <c:pt idx="2">
                  <c:v>960.7</c:v>
                </c:pt>
                <c:pt idx="3">
                  <c:v>1182.7</c:v>
                </c:pt>
                <c:pt idx="4">
                  <c:v>595.4</c:v>
                </c:pt>
                <c:pt idx="5">
                  <c:v>25.1</c:v>
                </c:pt>
                <c:pt idx="6">
                  <c:v>33.9</c:v>
                </c:pt>
                <c:pt idx="7">
                  <c:v>759</c:v>
                </c:pt>
                <c:pt idx="8">
                  <c:v>7067.9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20-4D9C-9097-B28AAC02DE1B}"/>
            </c:ext>
          </c:extLst>
        </c:ser>
        <c:ser>
          <c:idx val="2"/>
          <c:order val="2"/>
          <c:tx>
            <c:strRef>
              <c:f>'[сайт за 2 пол 2020 год исполнение.xlsx]таб 3'!$D$2:$D$4</c:f>
              <c:strCache>
                <c:ptCount val="3"/>
                <c:pt idx="0">
                  <c:v>всего</c:v>
                </c:pt>
                <c:pt idx="2">
                  <c:v>сельские Советы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'[сайт за 2 пол 2020 год исполнение.xlsx]таб 3'!$D$5:$D$13</c:f>
              <c:numCache>
                <c:formatCode>General</c:formatCode>
                <c:ptCount val="9"/>
                <c:pt idx="0" formatCode="#\ ##0.0">
                  <c:v>162.5</c:v>
                </c:pt>
                <c:pt idx="2" formatCode="#\ ##0.0">
                  <c:v>5.5</c:v>
                </c:pt>
                <c:pt idx="6" formatCode="#\ ##0.0">
                  <c:v>3.1</c:v>
                </c:pt>
                <c:pt idx="7" formatCode="#\ ##0.0">
                  <c:v>29.6</c:v>
                </c:pt>
                <c:pt idx="8" formatCode="#\ ##0.0">
                  <c:v>200.7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20-4D9C-9097-B28AAC02D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8766080"/>
        <c:axId val="58767616"/>
      </c:barChart>
      <c:catAx>
        <c:axId val="587660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58767616"/>
        <c:crosses val="autoZero"/>
        <c:auto val="1"/>
        <c:lblAlgn val="ctr"/>
        <c:lblOffset val="100"/>
        <c:noMultiLvlLbl val="0"/>
      </c:catAx>
      <c:valAx>
        <c:axId val="5876761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587660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Сельское хозяйство, рыбохозяйственная деятельность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4-407F-B2F8-C989A7C9F1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Топливо и энергетика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14-407F-B2F8-C989A7C9F13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14-407F-B2F8-C989A7C9F13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Другая деятельность в области национальной экономики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2003926549952642E-2"/>
                  <c:y val="-6.2655521055276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14-407F-B2F8-C989A7C9F1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4-407F-B2F8-C989A7C9F1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3891200"/>
        <c:axId val="93901568"/>
        <c:axId val="0"/>
      </c:bar3DChart>
      <c:catAx>
        <c:axId val="938912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400" b="0" dirty="0">
                    <a:latin typeface="Times New Roman" pitchFamily="18" charset="0"/>
                    <a:cs typeface="Times New Roman" pitchFamily="18" charset="0"/>
                  </a:rPr>
                  <a:t>18 494,9 тыс. рублей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93901568"/>
        <c:crosses val="autoZero"/>
        <c:auto val="1"/>
        <c:lblAlgn val="ctr"/>
        <c:lblOffset val="100"/>
        <c:noMultiLvlLbl val="0"/>
      </c:catAx>
      <c:valAx>
        <c:axId val="9390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9389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72361781184606"/>
          <c:y val="0.1530708467251837"/>
          <c:w val="0.33441587371676901"/>
          <c:h val="0.82595655801731349"/>
        </c:manualLayout>
      </c:layout>
      <c:overlay val="0"/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процентов</a:t>
            </a:r>
          </a:p>
        </c:rich>
      </c:tx>
      <c:layout>
        <c:manualLayout>
          <c:xMode val="edge"/>
          <c:yMode val="edge"/>
          <c:x val="0.69397480067544726"/>
          <c:y val="2.1855708868190573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процентов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BC7-40D2-A660-EF12761FFAC7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BC7-40D2-A660-EF12761FFAC7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5-7BC7-40D2-A660-EF12761FFAC7}"/>
              </c:ext>
            </c:extLst>
          </c:dPt>
          <c:dLbls>
            <c:dLbl>
              <c:idx val="0"/>
              <c:layout>
                <c:manualLayout>
                  <c:x val="5.6559308719559893E-2"/>
                  <c:y val="1.91237452596667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C7-40D2-A660-EF12761FFAC7}"/>
                </c:ext>
              </c:extLst>
            </c:dLbl>
            <c:dLbl>
              <c:idx val="1"/>
              <c:layout>
                <c:manualLayout>
                  <c:x val="0"/>
                  <c:y val="-6.556712660457149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C7-40D2-A660-EF12761FFAC7}"/>
                </c:ext>
              </c:extLst>
            </c:dLbl>
            <c:dLbl>
              <c:idx val="2"/>
              <c:layout>
                <c:manualLayout>
                  <c:x val="-8.4838963079340413E-2"/>
                  <c:y val="-3.005159969376194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BC7-40D2-A660-EF12761FFAC7}"/>
                </c:ext>
              </c:extLst>
            </c:dLbl>
            <c:dLbl>
              <c:idx val="3"/>
              <c:layout>
                <c:manualLayout>
                  <c:x val="6.5985860172820099E-2"/>
                  <c:y val="-4.64433813449048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BC7-40D2-A660-EF12761FFA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Сельское хозяйство, рыбохозяйственная деятельность</c:v>
                </c:pt>
                <c:pt idx="1">
                  <c:v>Топливо и энергетика</c:v>
                </c:pt>
                <c:pt idx="2">
                  <c:v>Транспорт</c:v>
                </c:pt>
                <c:pt idx="3">
                  <c:v>Другая деятельность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35.299999999999997</c:v>
                </c:pt>
                <c:pt idx="2">
                  <c:v>4.5999999999999996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BC7-40D2-A660-EF12761FFA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1348603027135359"/>
          <c:y val="0.6146695733237153"/>
          <c:w val="0.77302769204124544"/>
          <c:h val="0.3696665464124678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</c:rich>
      </c:tx>
      <c:layout>
        <c:manualLayout>
          <c:xMode val="edge"/>
          <c:yMode val="edge"/>
          <c:x val="5.7972549792237399E-2"/>
          <c:y val="9.5907994780944066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320-4C12-A478-9925ACB0B919}"/>
              </c:ext>
            </c:extLst>
          </c:dPt>
          <c:dLbls>
            <c:dLbl>
              <c:idx val="0"/>
              <c:layout>
                <c:manualLayout>
                  <c:x val="-0.1279544417239995"/>
                  <c:y val="-0.1591833450893820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20-4C12-A478-9925ACB0B919}"/>
                </c:ext>
              </c:extLst>
            </c:dLbl>
            <c:dLbl>
              <c:idx val="1"/>
              <c:layout>
                <c:manualLayout>
                  <c:x val="1.1005428460259812E-2"/>
                  <c:y val="-9.00704451773481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20-4C12-A478-9925ACB0B919}"/>
                </c:ext>
              </c:extLst>
            </c:dLbl>
            <c:dLbl>
              <c:idx val="2"/>
              <c:layout>
                <c:manualLayout>
                  <c:x val="-1.7128905882597543E-2"/>
                  <c:y val="-5.81092947118634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20-4C12-A478-9925ACB0B919}"/>
                </c:ext>
              </c:extLst>
            </c:dLbl>
            <c:dLbl>
              <c:idx val="4"/>
              <c:layout>
                <c:manualLayout>
                  <c:x val="9.7371706465144688E-4"/>
                  <c:y val="4.08720981931726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20-4C12-A478-9925ACB0B919}"/>
                </c:ext>
              </c:extLst>
            </c:dLbl>
            <c:dLbl>
              <c:idx val="5"/>
              <c:layout>
                <c:manualLayout>
                  <c:x val="9.46801237962199E-2"/>
                  <c:y val="8.86498528289052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20-4C12-A478-9925ACB0B919}"/>
                </c:ext>
              </c:extLst>
            </c:dLbl>
            <c:dLbl>
              <c:idx val="6"/>
              <c:layout>
                <c:manualLayout>
                  <c:x val="-1.2491002893924736E-2"/>
                  <c:y val="0.101311966366301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20-4C12-A478-9925ACB0B919}"/>
                </c:ext>
              </c:extLst>
            </c:dLbl>
            <c:dLbl>
              <c:idx val="7"/>
              <c:layout>
                <c:manualLayout>
                  <c:x val="3.6872294061563636E-2"/>
                  <c:y val="0.18183906755285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20-4C12-A478-9925ACB0B919}"/>
                </c:ext>
              </c:extLst>
            </c:dLbl>
            <c:dLbl>
              <c:idx val="8"/>
              <c:layout>
                <c:manualLayout>
                  <c:x val="-1.9800563736143053E-2"/>
                  <c:y val="-4.77454739214715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20-4C12-A478-9925ACB0B9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Охрана окружающей среды</c:v>
                </c:pt>
                <c:pt idx="3">
                  <c:v>ЖИЛИЩНО-КОММУНАЛЬНЫЕ УСЛУГИ И ЖИЛИЩНОЕ СТРОИТЕЛЬСТВО</c:v>
                </c:pt>
                <c:pt idx="4">
                  <c:v>СОЦИАЛЬНАЯ СФЕРА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1626.6</c:v>
                </c:pt>
                <c:pt idx="1">
                  <c:v>502.1</c:v>
                </c:pt>
                <c:pt idx="2">
                  <c:v>31.6</c:v>
                </c:pt>
                <c:pt idx="3">
                  <c:v>2081.4</c:v>
                </c:pt>
                <c:pt idx="4">
                  <c:v>14253.1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320-4C12-A478-9925ACB0B9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7"/>
          <c:h val="0.37903009453167735"/>
        </c:manualLayout>
      </c:layout>
      <c:overlay val="0"/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сфера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EA88-47CA-9035-8B4E0E961842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A88-47CA-9035-8B4E0E961842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5-EA88-47CA-9035-8B4E0E961842}"/>
              </c:ext>
            </c:extLst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A88-47CA-9035-8B4E0E96184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7913.5</c:v>
                </c:pt>
                <c:pt idx="1">
                  <c:v>4282.1000000000004</c:v>
                </c:pt>
                <c:pt idx="2">
                  <c:v>952.5</c:v>
                </c:pt>
                <c:pt idx="3">
                  <c:v>1105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A88-47CA-9035-8B4E0E9618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0696938667419936"/>
          <c:y val="0.64205603523271182"/>
          <c:w val="0.78606122665160161"/>
          <c:h val="0.34335873371100606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3088294944578515"/>
          <c:y val="8.544391452917395E-2"/>
          <c:w val="0.5346477031118817"/>
          <c:h val="0.768681974697967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'[сайт за 2 пол 2020 год исполнение.xlsx]таб 4'!$B$2</c:f>
              <c:strCache>
                <c:ptCount val="1"/>
                <c:pt idx="0">
                  <c:v>Поступило доходов  на          1.07.2019 г. 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'[сайт за 2 пол 2020 год исполнение.xlsx]таб 4'!$B$3:$B$12</c:f>
              <c:numCache>
                <c:formatCode>#\ ##0.0</c:formatCode>
                <c:ptCount val="10"/>
                <c:pt idx="1">
                  <c:v>3124.3</c:v>
                </c:pt>
                <c:pt idx="2">
                  <c:v>24.1</c:v>
                </c:pt>
                <c:pt idx="3">
                  <c:v>1200</c:v>
                </c:pt>
                <c:pt idx="4">
                  <c:v>1123.5999999999999</c:v>
                </c:pt>
                <c:pt idx="5">
                  <c:v>342.2</c:v>
                </c:pt>
                <c:pt idx="6">
                  <c:v>173.9</c:v>
                </c:pt>
                <c:pt idx="7">
                  <c:v>481.1</c:v>
                </c:pt>
                <c:pt idx="8">
                  <c:v>626.1</c:v>
                </c:pt>
                <c:pt idx="9">
                  <c:v>7095.3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BB-4A1B-983C-CFC108977A61}"/>
            </c:ext>
          </c:extLst>
        </c:ser>
        <c:ser>
          <c:idx val="1"/>
          <c:order val="1"/>
          <c:tx>
            <c:strRef>
              <c:f>'[сайт за 2 пол 2020 год исполнение.xlsx]таб 4'!$C$2</c:f>
              <c:strCache>
                <c:ptCount val="1"/>
                <c:pt idx="0">
                  <c:v>Поступило доходов  на          1.07.2020 г. 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'[сайт за 2 пол 2020 год исполнение.xlsx]таб 4'!$C$3:$C$12</c:f>
              <c:numCache>
                <c:formatCode>#\ ##0.0</c:formatCode>
                <c:ptCount val="10"/>
                <c:pt idx="1">
                  <c:v>3638.8</c:v>
                </c:pt>
                <c:pt idx="2">
                  <c:v>34.9</c:v>
                </c:pt>
                <c:pt idx="3">
                  <c:v>966.1</c:v>
                </c:pt>
                <c:pt idx="4">
                  <c:v>1182.7</c:v>
                </c:pt>
                <c:pt idx="5">
                  <c:v>410.8</c:v>
                </c:pt>
                <c:pt idx="6">
                  <c:v>146.6</c:v>
                </c:pt>
                <c:pt idx="7">
                  <c:v>482.7</c:v>
                </c:pt>
                <c:pt idx="8">
                  <c:v>406</c:v>
                </c:pt>
                <c:pt idx="9">
                  <c:v>7268.6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BB-4A1B-983C-CFC108977A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311488"/>
        <c:axId val="111333760"/>
      </c:barChart>
      <c:catAx>
        <c:axId val="1113114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1333760"/>
        <c:crosses val="autoZero"/>
        <c:auto val="1"/>
        <c:lblAlgn val="ctr"/>
        <c:lblOffset val="100"/>
        <c:noMultiLvlLbl val="0"/>
      </c:catAx>
      <c:valAx>
        <c:axId val="111333760"/>
        <c:scaling>
          <c:orientation val="minMax"/>
        </c:scaling>
        <c:delete val="0"/>
        <c:axPos val="b"/>
        <c:majorGridlines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131148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Прирост (снижение) собственных доходов бюджетов района</a:t>
            </a:r>
            <a:endParaRPr lang="en-US"/>
          </a:p>
          <a:p>
            <a:pPr>
              <a:defRPr/>
            </a:pPr>
            <a:r>
              <a:rPr lang="ru-RU"/>
              <a:t> за  1 полугодие 2020 года, тыс.рублей</a:t>
            </a:r>
            <a:r>
              <a:rPr lang="en-US"/>
              <a:t> </a:t>
            </a:r>
          </a:p>
          <a:p>
            <a:pPr>
              <a:defRPr/>
            </a:pPr>
            <a:r>
              <a:rPr lang="en-US"/>
              <a:t>(</a:t>
            </a:r>
            <a:r>
              <a:rPr lang="ru-RU"/>
              <a:t>прирост +, снижение -</a:t>
            </a:r>
            <a:r>
              <a:rPr lang="en-US"/>
              <a:t>)</a:t>
            </a:r>
            <a:endParaRPr lang="ru-RU"/>
          </a:p>
        </c:rich>
      </c:tx>
      <c:layout>
        <c:manualLayout>
          <c:xMode val="edge"/>
          <c:yMode val="edge"/>
          <c:x val="0.16971801648669105"/>
          <c:y val="8.352490900224234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1650778413954563E-2"/>
          <c:y val="0.17183313345501058"/>
          <c:w val="0.78988732511205451"/>
          <c:h val="0.678331242120820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'[сайт за 2 пол 2020 год исполнение.xlsx]табл 5 (2)'!$B$5</c:f>
              <c:strCache>
                <c:ptCount val="1"/>
                <c:pt idx="0">
                  <c:v>прирост +, снижение -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исполнение.xlsx]табл 5 (2)'!$A$6:$A$16</c:f>
              <c:strCache>
                <c:ptCount val="11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итого по Советам</c:v>
                </c:pt>
                <c:pt idx="9">
                  <c:v>районный бюджет</c:v>
                </c:pt>
                <c:pt idx="10">
                  <c:v>Всего по району</c:v>
                </c:pt>
              </c:strCache>
            </c:strRef>
          </c:cat>
          <c:val>
            <c:numRef>
              <c:f>'[сайт за 2 пол 2020 год исполнение.xlsx]табл 5 (2)'!$B$6:$B$16</c:f>
              <c:numCache>
                <c:formatCode>General</c:formatCode>
                <c:ptCount val="11"/>
                <c:pt idx="0">
                  <c:v>-2.6999999999999993</c:v>
                </c:pt>
                <c:pt idx="1">
                  <c:v>-18.900000000000006</c:v>
                </c:pt>
                <c:pt idx="2">
                  <c:v>-2.3000000000000007</c:v>
                </c:pt>
                <c:pt idx="3">
                  <c:v>-0.80000000000000071</c:v>
                </c:pt>
                <c:pt idx="4">
                  <c:v>-3.8999999999999986</c:v>
                </c:pt>
                <c:pt idx="5">
                  <c:v>9.9999999999997868E-2</c:v>
                </c:pt>
                <c:pt idx="6">
                  <c:v>-5.5999999999999979</c:v>
                </c:pt>
                <c:pt idx="7">
                  <c:v>-0.5</c:v>
                </c:pt>
                <c:pt idx="8">
                  <c:v>-34.600000000000023</c:v>
                </c:pt>
                <c:pt idx="9">
                  <c:v>207.89999999999964</c:v>
                </c:pt>
                <c:pt idx="10">
                  <c:v>173.29999999999927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F5-4B8E-8834-1101C66D6B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045504"/>
        <c:axId val="115047424"/>
      </c:barChart>
      <c:catAx>
        <c:axId val="1150455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high"/>
        <c:txPr>
          <a:bodyPr/>
          <a:lstStyle/>
          <a:p>
            <a:pPr>
              <a:defRPr sz="1400"/>
            </a:pPr>
            <a:endParaRPr lang="ru-BY"/>
          </a:p>
        </c:txPr>
        <c:crossAx val="115047424"/>
        <c:crosses val="autoZero"/>
        <c:auto val="1"/>
        <c:lblAlgn val="ctr"/>
        <c:lblOffset val="100"/>
        <c:noMultiLvlLbl val="0"/>
      </c:catAx>
      <c:valAx>
        <c:axId val="1150474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504550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доходов консолидированного бюджета района                                   за</a:t>
            </a:r>
            <a:r>
              <a:rPr lang="ru-RU" baseline="0" dirty="0"/>
              <a:t> </a:t>
            </a:r>
            <a:r>
              <a:rPr lang="ru-RU" dirty="0"/>
              <a:t>2019 год, тыс. рублей   </a:t>
            </a:r>
          </a:p>
        </c:rich>
      </c:tx>
      <c:layout>
        <c:manualLayout>
          <c:xMode val="edge"/>
          <c:yMode val="edge"/>
          <c:x val="0.16147409802720641"/>
          <c:y val="2.0839979153457217E-3"/>
        </c:manualLayout>
      </c:layout>
      <c:overlay val="0"/>
    </c:title>
    <c:autoTitleDeleted val="0"/>
    <c:view3D>
      <c:rotX val="30"/>
      <c:rotY val="2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70583380871503E-2"/>
          <c:y val="0.14594138944571686"/>
          <c:w val="0.7874330088886945"/>
          <c:h val="0.7184851927845785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Структура доходов консолидированного бюджета района                                   за</a:t>
            </a:r>
            <a:r>
              <a:rPr lang="ru-RU" baseline="0"/>
              <a:t> 1 полугодие </a:t>
            </a:r>
            <a:r>
              <a:rPr lang="ru-RU"/>
              <a:t>2020 года, тыс.рублей   </a:t>
            </a:r>
          </a:p>
        </c:rich>
      </c:tx>
      <c:layout>
        <c:manualLayout>
          <c:xMode val="edge"/>
          <c:yMode val="edge"/>
          <c:x val="0.16010950152564804"/>
          <c:y val="2.0840122472508302E-3"/>
        </c:manualLayout>
      </c:layout>
      <c:overlay val="0"/>
    </c:title>
    <c:autoTitleDeleted val="0"/>
    <c:view3D>
      <c:rotX val="30"/>
      <c:rotY val="2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70583380871503E-2"/>
          <c:y val="0.14594138944571686"/>
          <c:w val="0.7874330088886945"/>
          <c:h val="0.71848519278457856"/>
        </c:manualLayout>
      </c:layout>
      <c:pie3DChart>
        <c:varyColors val="1"/>
        <c:ser>
          <c:idx val="0"/>
          <c:order val="0"/>
          <c:tx>
            <c:strRef>
              <c:f>'[сайт за 2 пол 2020 год исполнение.xlsx]табл 6 '!$B$2</c:f>
              <c:strCache>
                <c:ptCount val="1"/>
                <c:pt idx="0">
                  <c:v>Поступило доходов  за  1 полугодие 2020 года   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7.9357768760339231E-2"/>
                  <c:y val="-4.1679958306914018E-3"/>
                </c:manualLayout>
              </c:layout>
              <c:tx>
                <c:rich>
                  <a:bodyPr/>
                  <a:lstStyle/>
                  <a:p>
                    <a:fld id="{B1858097-0FDD-4951-8585-CAA7539D1467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fld id="{A36F5C3D-82AE-42D8-9F9C-F7F6EA1C5C74}" type="VALUE">
                      <a:rPr lang="ru-RU" baseline="0"/>
                      <a:pPr/>
                      <a:t>[ЗНАЧЕНИЕ]</a:t>
                    </a:fld>
                    <a:r>
                      <a:rPr lang="ru-RU" baseline="0"/>
                      <a:t>;   </a:t>
                    </a:r>
                    <a:fld id="{5CA81F79-F0D5-4D20-B7FA-6435A0F98FF9}" type="PERCENTAGE">
                      <a:rPr lang="ru-RU" baseline="0"/>
                      <a:pPr/>
                      <a:t>[ПРОЦЕНТ]</a:t>
                    </a:fld>
                    <a:endParaRPr lang="ru-RU" baseline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3E1E-41D0-945E-7760AE451892}"/>
                </c:ext>
              </c:extLst>
            </c:dLbl>
            <c:dLbl>
              <c:idx val="3"/>
              <c:layout>
                <c:manualLayout>
                  <c:x val="-5.4729495696785722E-2"/>
                  <c:y val="-5.6267943714334086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1E-41D0-945E-7760AE451892}"/>
                </c:ext>
              </c:extLst>
            </c:dLbl>
            <c:dLbl>
              <c:idx val="4"/>
              <c:layout>
                <c:manualLayout>
                  <c:x val="0"/>
                  <c:y val="-0.1604680035759438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E1E-41D0-945E-7760AE451892}"/>
                </c:ext>
              </c:extLst>
            </c:dLbl>
            <c:dLbl>
              <c:idx val="5"/>
              <c:layout>
                <c:manualLayout>
                  <c:x val="3.420593481049105E-2"/>
                  <c:y val="-1.8755981238111449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1E-41D0-945E-7760AE451892}"/>
                </c:ext>
              </c:extLst>
            </c:dLbl>
            <c:dLbl>
              <c:idx val="6"/>
              <c:layout>
                <c:manualLayout>
                  <c:x val="-3.4206042545718802E-2"/>
                  <c:y val="-4.1679958306914018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1E-41D0-945E-7760AE451892}"/>
                </c:ext>
              </c:extLst>
            </c:dLbl>
            <c:dLbl>
              <c:idx val="7"/>
              <c:layout>
                <c:manualLayout>
                  <c:x val="-2.1891798278714337E-2"/>
                  <c:y val="3.3343966645531319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1E-41D0-945E-7760AE451892}"/>
                </c:ext>
              </c:extLst>
            </c:dLbl>
            <c:dLbl>
              <c:idx val="8"/>
              <c:layout>
                <c:manualLayout>
                  <c:x val="-3.1161337274287992E-2"/>
                  <c:y val="-1.0419989576728536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1E-41D0-945E-7760AE451892}"/>
                </c:ext>
              </c:extLst>
            </c:dLbl>
            <c:dLbl>
              <c:idx val="9"/>
              <c:layout>
                <c:manualLayout>
                  <c:x val="-7.4433191499906582E-3"/>
                  <c:y val="-9.1695908275211777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E1E-41D0-945E-7760AE451892}"/>
                </c:ext>
              </c:extLst>
            </c:dLbl>
            <c:dLbl>
              <c:idx val="10"/>
              <c:layout>
                <c:manualLayout>
                  <c:x val="-2.3260035671133911E-2"/>
                  <c:y val="0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E1E-41D0-945E-7760AE451892}"/>
                </c:ext>
              </c:extLst>
            </c:dLbl>
            <c:dLbl>
              <c:idx val="11"/>
              <c:layout>
                <c:manualLayout>
                  <c:x val="0"/>
                  <c:y val="-8.3359916613828217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E1E-41D0-945E-7760AE45189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BY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'[сайт за 2 пол 2020 год исполнение.xlsx]табл 6 '!$A$3:$A$11</c:f>
              <c:strCache>
                <c:ptCount val="9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 при упрощенной системе налогообложения</c:v>
                </c:pt>
                <c:pt idx="6">
                  <c:v>Единый налог для производителей сельскохозяйственной продукции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</c:strCache>
            </c:strRef>
          </c:cat>
          <c:val>
            <c:numRef>
              <c:f>'[сайт за 2 пол 2020 год исполнение.xlsx]табл 6 '!$B$3:$B$11</c:f>
              <c:numCache>
                <c:formatCode>#\ ##0.0</c:formatCode>
                <c:ptCount val="9"/>
                <c:pt idx="1">
                  <c:v>3638.8</c:v>
                </c:pt>
                <c:pt idx="2">
                  <c:v>34.9</c:v>
                </c:pt>
                <c:pt idx="3">
                  <c:v>966.1</c:v>
                </c:pt>
                <c:pt idx="4">
                  <c:v>1182.7</c:v>
                </c:pt>
                <c:pt idx="5">
                  <c:v>410.8</c:v>
                </c:pt>
                <c:pt idx="6">
                  <c:v>146.6</c:v>
                </c:pt>
                <c:pt idx="7">
                  <c:v>482.7</c:v>
                </c:pt>
                <c:pt idx="8">
                  <c:v>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E1E-41D0-945E-7760AE451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8057587711289"/>
          <c:y val="7.5023924952446142E-2"/>
          <c:w val="0.83300899643019855"/>
          <c:h val="0.794593288935972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'[сайт за 2 пол 2020 год исполнение.xlsx]состав доходов, в %'!$B$7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'[сайт за 2 пол 2020 год исполнение.xlsx]состав доходов, в %'!$B$8:$B$17</c:f>
              <c:numCache>
                <c:formatCode>#\ ##0.0</c:formatCode>
                <c:ptCount val="10"/>
                <c:pt idx="0">
                  <c:v>0.36045455796164322</c:v>
                </c:pt>
                <c:pt idx="1">
                  <c:v>0.44437718405194954</c:v>
                </c:pt>
                <c:pt idx="2">
                  <c:v>0.31505379302754316</c:v>
                </c:pt>
                <c:pt idx="3">
                  <c:v>0.38384283080648268</c:v>
                </c:pt>
                <c:pt idx="4">
                  <c:v>0.29579286244944009</c:v>
                </c:pt>
                <c:pt idx="5">
                  <c:v>0.28753817791596731</c:v>
                </c:pt>
                <c:pt idx="6">
                  <c:v>0.29304130093828251</c:v>
                </c:pt>
                <c:pt idx="7">
                  <c:v>0.38109126929532511</c:v>
                </c:pt>
                <c:pt idx="8">
                  <c:v>97.238808023553375</c:v>
                </c:pt>
                <c:pt idx="9">
                  <c:v>100.00000000000001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4B-4625-8197-AC9C66B2BF95}"/>
            </c:ext>
          </c:extLst>
        </c:ser>
        <c:ser>
          <c:idx val="1"/>
          <c:order val="1"/>
          <c:tx>
            <c:strRef>
              <c:f>'[сайт за 2 пол 2020 год исполнение.xlsx]состав доходов, в %'!$C$7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'[сайт за 2 пол 2020 год исполнение.xlsx]состав доходов, в %'!$C$8:$C$17</c:f>
              <c:numCache>
                <c:formatCode>#\ ##0.0</c:formatCode>
                <c:ptCount val="10"/>
                <c:pt idx="0">
                  <c:v>0.2966961645839557</c:v>
                </c:pt>
                <c:pt idx="1">
                  <c:v>0.5233390680855885</c:v>
                </c:pt>
                <c:pt idx="2">
                  <c:v>0.28124323934520801</c:v>
                </c:pt>
                <c:pt idx="3">
                  <c:v>0.34614552534794835</c:v>
                </c:pt>
                <c:pt idx="4">
                  <c:v>0.25651855896321168</c:v>
                </c:pt>
                <c:pt idx="5">
                  <c:v>0.20603900318330259</c:v>
                </c:pt>
                <c:pt idx="6">
                  <c:v>0.25239777889954562</c:v>
                </c:pt>
                <c:pt idx="7">
                  <c:v>0.27609226426562544</c:v>
                </c:pt>
                <c:pt idx="8">
                  <c:v>97.561528397325603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4B-4625-8197-AC9C66B2BF95}"/>
            </c:ext>
          </c:extLst>
        </c:ser>
        <c:ser>
          <c:idx val="2"/>
          <c:order val="2"/>
          <c:tx>
            <c:strRef>
              <c:f>'[сайт за 2 пол 2020 год исполнение.xlsx]состав доходов, в %'!$D$7</c:f>
              <c:strCache>
                <c:ptCount val="1"/>
                <c:pt idx="0">
                  <c:v>Субвенции и иные межбюджетные трансферты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за 2 пол 2020 год исполнение.xlsx]состав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'[сайт за 2 пол 2020 год исполнение.xlsx]состав доходов, в %'!$D$8:$D$17</c:f>
              <c:numCache>
                <c:formatCode>#\ ##0.0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0.8655011251514626</c:v>
                </c:pt>
                <c:pt idx="8">
                  <c:v>99.134498874848546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4B-4625-8197-AC9C66B2BF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1286144"/>
        <c:axId val="111287680"/>
      </c:barChart>
      <c:catAx>
        <c:axId val="11128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BY"/>
          </a:p>
        </c:txPr>
        <c:crossAx val="111287680"/>
        <c:crosses val="autoZero"/>
        <c:auto val="1"/>
        <c:lblAlgn val="ctr"/>
        <c:lblOffset val="100"/>
        <c:noMultiLvlLbl val="0"/>
      </c:catAx>
      <c:valAx>
        <c:axId val="11128768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BY"/>
          </a:p>
        </c:txPr>
        <c:crossAx val="11128614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2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1-1EDE-43A4-8702-545430740ADC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1EDE-43A4-8702-545430740ADC}"/>
              </c:ext>
            </c:extLst>
          </c:dPt>
          <c:dLbls>
            <c:dLbl>
              <c:idx val="1"/>
              <c:layout>
                <c:manualLayout>
                  <c:x val="-0.17736617326835338"/>
                  <c:y val="-0.1339955728334972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DE-43A4-8702-545430740A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2270.1</c:v>
                </c:pt>
                <c:pt idx="1">
                  <c:v>16224.8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DE-43A4-8702-545430740AD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/>
            </a:pPr>
            <a:r>
              <a:rPr lang="ru-RU" sz="1800" baseline="0" dirty="0"/>
              <a:t>Состав, тыс. рублей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47732729269041"/>
          <c:y val="5.2910797358553439E-2"/>
          <c:w val="0.46880961975036872"/>
          <c:h val="0.920471358531683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#,##0.0</c:formatCode>
                <c:ptCount val="1"/>
                <c:pt idx="0">
                  <c:v>11772.4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D5-48A7-87FD-5D6F3F393B3C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#,##0.0</c:formatCode>
                <c:ptCount val="1"/>
                <c:pt idx="0">
                  <c:v>1718.6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D5-48A7-87FD-5D6F3F393B3C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#,##0.0</c:formatCode>
                <c:ptCount val="1"/>
                <c:pt idx="0">
                  <c:v>1911.9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D5-48A7-87FD-5D6F3F393B3C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#,##0.0</c:formatCode>
                <c:ptCount val="1"/>
                <c:pt idx="0">
                  <c:v>754.6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D5-48A7-87FD-5D6F3F393B3C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#,##0.0</c:formatCode>
                <c:ptCount val="1"/>
                <c:pt idx="0">
                  <c:v>718.7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D5-48A7-87FD-5D6F3F393B3C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#,##0.0</c:formatCode>
                <c:ptCount val="1"/>
                <c:pt idx="0">
                  <c:v>657.9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D5-48A7-87FD-5D6F3F393B3C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225933050640217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#,##0.0</c:formatCode>
                <c:ptCount val="1"/>
                <c:pt idx="0">
                  <c:v>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BD5-48A7-87FD-5D6F3F393B3C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#,##0.0</c:formatCode>
                <c:ptCount val="1"/>
                <c:pt idx="0">
                  <c:v>50.8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BD5-48A7-87FD-5D6F3F393B3C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434180785647244E-3"/>
                  <c:y val="-3.9451033118219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#,##0.0</c:formatCode>
                <c:ptCount val="1"/>
                <c:pt idx="0">
                  <c:v>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D5-48A7-87FD-5D6F3F393B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1594368"/>
        <c:axId val="31605888"/>
        <c:axId val="0"/>
      </c:bar3DChart>
      <c:catAx>
        <c:axId val="3159436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Расходы, %</a:t>
                </a:r>
              </a:p>
            </c:rich>
          </c:tx>
          <c:overlay val="0"/>
        </c:title>
        <c:majorTickMark val="out"/>
        <c:minorTickMark val="none"/>
        <c:tickLblPos val="nextTo"/>
        <c:crossAx val="31605888"/>
        <c:crosses val="autoZero"/>
        <c:auto val="1"/>
        <c:lblAlgn val="ctr"/>
        <c:lblOffset val="100"/>
        <c:noMultiLvlLbl val="0"/>
      </c:catAx>
      <c:valAx>
        <c:axId val="3160588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800" baseline="0"/>
            </a:pPr>
            <a:endParaRPr lang="ru-BY"/>
          </a:p>
        </c:txPr>
        <c:crossAx val="3159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51822835967065"/>
          <c:y val="0.10236663137788862"/>
          <c:w val="0.33562126316894336"/>
          <c:h val="0.897633368622111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ru-BY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</a:defRPr>
            </a:pPr>
            <a:r>
              <a:rPr lang="ru-RU" sz="1800" baseline="0" dirty="0">
                <a:latin typeface="Times New Roman" pitchFamily="18" charset="0"/>
              </a:rPr>
              <a:t>Структура, %</a:t>
            </a:r>
          </a:p>
        </c:rich>
      </c:tx>
      <c:overlay val="1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General</c:formatCode>
                <c:ptCount val="1"/>
                <c:pt idx="0">
                  <c:v>63.6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87-43C9-8FED-3368235E19E9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General</c:formatCode>
                <c:ptCount val="1"/>
                <c:pt idx="0">
                  <c:v>9.2000000000000011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7-43C9-8FED-3368235E19E9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>
                    <a:latin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General</c:formatCode>
                <c:ptCount val="1"/>
                <c:pt idx="0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87-43C9-8FED-3368235E19E9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General</c:formatCode>
                <c:ptCount val="1"/>
                <c:pt idx="0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87-43C9-8FED-3368235E19E9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General</c:formatCode>
                <c:ptCount val="1"/>
                <c:pt idx="0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87-43C9-8FED-3368235E19E9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General</c:formatCode>
                <c:ptCount val="1"/>
                <c:pt idx="0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87-43C9-8FED-3368235E19E9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General</c:formatCode>
                <c:ptCount val="1"/>
                <c:pt idx="0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87-43C9-8FED-3368235E19E9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9128043990573443E-2"/>
                  <c:y val="2.3515905640113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87-43C9-8FED-3368235E19E9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2922267896159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D87-43C9-8FED-3368235E19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0628352"/>
        <c:axId val="60646912"/>
        <c:axId val="0"/>
      </c:bar3DChart>
      <c:catAx>
        <c:axId val="6062835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Всего расходов 18</a:t>
                </a:r>
                <a:r>
                  <a:rPr lang="ru-RU" sz="1000" baseline="0" dirty="0">
                    <a:latin typeface="Times New Roman" pitchFamily="18" charset="0"/>
                    <a:cs typeface="Times New Roman" pitchFamily="18" charset="0"/>
                  </a:rPr>
                  <a:t> 494,9</a:t>
                </a: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 тыс. рублей</a:t>
                </a:r>
              </a:p>
            </c:rich>
          </c:tx>
          <c:layout>
            <c:manualLayout>
              <c:xMode val="edge"/>
              <c:yMode val="edge"/>
              <c:x val="0.10937669711945858"/>
              <c:y val="0.86552549716698302"/>
            </c:manualLayout>
          </c:layout>
          <c:overlay val="0"/>
        </c:title>
        <c:majorTickMark val="out"/>
        <c:minorTickMark val="none"/>
        <c:tickLblPos val="nextTo"/>
        <c:crossAx val="60646912"/>
        <c:crosses val="autoZero"/>
        <c:auto val="1"/>
        <c:lblAlgn val="ctr"/>
        <c:lblOffset val="100"/>
        <c:noMultiLvlLbl val="0"/>
      </c:catAx>
      <c:valAx>
        <c:axId val="60646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6062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00398958378591"/>
          <c:y val="8.8433137058845313E-2"/>
          <c:w val="0.33614290750969694"/>
          <c:h val="0.8842748953819945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0.20966</cdr:x>
      <cdr:y>0.03008</cdr:y>
    </cdr:from>
    <cdr:to>
      <cdr:x>0.76249</cdr:x>
      <cdr:y>0.10276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50720" y="182880"/>
          <a:ext cx="5143500" cy="4419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Структура</a:t>
          </a:r>
          <a:r>
            <a:rPr lang="ru-RU" sz="1100" baseline="0" dirty="0"/>
            <a:t> собственных доходов консолидированного бюджета </a:t>
          </a:r>
          <a:r>
            <a:rPr lang="ru-RU" sz="1100" baseline="0" dirty="0" err="1"/>
            <a:t>Сенненского</a:t>
          </a:r>
          <a:r>
            <a:rPr lang="ru-RU" sz="1100" baseline="0" dirty="0"/>
            <a:t> района в разрезе бюджетов за  1 </a:t>
          </a:r>
          <a:r>
            <a:rPr lang="ru-RU" dirty="0"/>
            <a:t>полугодие</a:t>
          </a:r>
          <a:r>
            <a:rPr lang="ru-RU" sz="1100" baseline="0" dirty="0"/>
            <a:t> 2020 год, тыс. рублей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0.11849</cdr:x>
      <cdr:y>0.00625</cdr:y>
    </cdr:from>
    <cdr:to>
      <cdr:x>0.8749</cdr:x>
      <cdr:y>0.09706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99826" y="38100"/>
          <a:ext cx="7021009" cy="5534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/>
            <a:t>Сравнительный анализ</a:t>
          </a:r>
          <a:r>
            <a:rPr lang="ru-RU" sz="1400" baseline="0"/>
            <a:t> поступления собственных  доходов бюджета Сенненского района за  2019 и  2020 годы, тыс.рублей</a:t>
          </a:r>
          <a:endParaRPr lang="ru-RU" sz="14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0.14517</cdr:x>
      <cdr:y>0.01914</cdr:y>
    </cdr:from>
    <cdr:to>
      <cdr:x>0.87513</cdr:x>
      <cdr:y>0.07715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47461" y="116652"/>
          <a:ext cx="6775500" cy="353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/>
            <a:t>Структура</a:t>
          </a:r>
          <a:r>
            <a:rPr lang="ru-RU" sz="1400" baseline="0"/>
            <a:t> доходов бюджета Сенненского  района за 1 полугодие 2020 год, тыс.</a:t>
          </a:r>
          <a:r>
            <a:rPr lang="en-US" sz="1400" baseline="0"/>
            <a:t> </a:t>
          </a:r>
          <a:r>
            <a:rPr lang="ru-RU" sz="1400" baseline="0"/>
            <a:t>рублей </a:t>
          </a:r>
          <a:endParaRPr lang="ru-RU" sz="14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BY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7CFA8-7570-492B-9D88-1915AB5434B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838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BY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7CFA8-7570-492B-9D88-1915AB5434B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4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5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9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6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0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6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7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3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6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7C11-ADB6-45EA-AEE4-8B59C4FBC80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2500306"/>
            <a:ext cx="57647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7143800" cy="306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Бюллетень об исполнении консолидированного  бюджета Сенненского района за 1 полугодие 2020 года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за 1 полугодие 2020 год, тыс. рублей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974134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3437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300" dirty="0">
                <a:effectLst/>
                <a:latin typeface="Times New Roman" pitchFamily="18" charset="0"/>
                <a:cs typeface="Times New Roman" pitchFamily="18" charset="0"/>
              </a:rPr>
              <a:t>Экономическая классификация расходов консолидированного бюджета за 1 полугодие 2020 года 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80021706"/>
              </p:ext>
            </p:extLst>
          </p:nvPr>
        </p:nvGraphicFramePr>
        <p:xfrm>
          <a:off x="457200" y="1124744"/>
          <a:ext cx="4040188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800122713"/>
              </p:ext>
            </p:extLst>
          </p:nvPr>
        </p:nvGraphicFramePr>
        <p:xfrm>
          <a:off x="4645025" y="1124745"/>
          <a:ext cx="404177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37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 и структура расходов консолидированного бюджета на национальную экономику за 1 квартал 2020 года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25345107"/>
              </p:ext>
            </p:extLst>
          </p:nvPr>
        </p:nvGraphicFramePr>
        <p:xfrm>
          <a:off x="457200" y="1124745"/>
          <a:ext cx="40401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50718903"/>
              </p:ext>
            </p:extLst>
          </p:nvPr>
        </p:nvGraphicFramePr>
        <p:xfrm>
          <a:off x="4645025" y="1196753"/>
          <a:ext cx="404177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650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792088"/>
          </a:xfrm>
        </p:spPr>
        <p:txBody>
          <a:bodyPr>
            <a:noAutofit/>
          </a:bodyPr>
          <a:lstStyle/>
          <a:p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1800" b="1" dirty="0" err="1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 района по функциональной классификации за 1 полугодие 2020 года (в процентах)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49872299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22320911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3741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Сведения о расходах на выплату государственной адресной социальной помощи, бесплатное обеспечение продуктами питания детей первых двух лет жизни по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Сенненскому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району на 1 июля 2020 год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550281"/>
              </p:ext>
            </p:extLst>
          </p:nvPr>
        </p:nvGraphicFramePr>
        <p:xfrm>
          <a:off x="457200" y="1196973"/>
          <a:ext cx="8229600" cy="5575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6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81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Един. измерения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к годовому плану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Государственная адресная социальная помощь – всего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186,9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59,5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-единовременное социальное пособие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17,5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-ежемесячное социальное пособие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-социальное пособие для возмещения затрат на приобретение подгузников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113,8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59,9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533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81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Бесплатное обеспечение продуктами питания детей первых двух лет жизни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18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156972"/>
              </p:ext>
            </p:extLst>
          </p:nvPr>
        </p:nvGraphicFramePr>
        <p:xfrm>
          <a:off x="484312" y="1268760"/>
          <a:ext cx="8208912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6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1 271,6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 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1 071,6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9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645,8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1 917,4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412304" y="332656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июля 2020  г., тыс. рублей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318843"/>
              </p:ext>
            </p:extLst>
          </p:nvPr>
        </p:nvGraphicFramePr>
        <p:xfrm>
          <a:off x="0" y="188640"/>
          <a:ext cx="9306537" cy="6082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215981"/>
              </p:ext>
            </p:extLst>
          </p:nvPr>
        </p:nvGraphicFramePr>
        <p:xfrm>
          <a:off x="179512" y="0"/>
          <a:ext cx="9045757" cy="6470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81268" y="387991"/>
          <a:ext cx="9306537" cy="6082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53299"/>
              </p:ext>
            </p:extLst>
          </p:nvPr>
        </p:nvGraphicFramePr>
        <p:xfrm>
          <a:off x="-80293" y="390446"/>
          <a:ext cx="9304587" cy="607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81268" y="387991"/>
          <a:ext cx="9306537" cy="6082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A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-81268" y="387991"/>
          <a:ext cx="9306537" cy="6082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Консолидированный бюджет района за 1 полугодие 2020 года исполнен по доходам в сумме 17 553,2 тыс. рублей, по расходам  - 18 494,9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Поступления  собственных доходов бюджета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района составили 7268,6 тыс. рублей или 46,9 процента к годовому плану. Налоговые доходы поступили в сумме 6 481,2 тыс. рублей, неналоговые доходы – 787,4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Безвозмездные поступления из областного бюджета в структуре доходов бюджета района составили 58,6 процента ( 10 284,6 тыс. рублей), из них дотация – 55,3 процента (9 706,9 тыс. рублей), субвенции – 0,5 процента (90,8 тыс. рублей), иные межбюджетные трансферты – 2,8 процента (486,9 тыс. рублей)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Расходы консолидированного бюджета района за 1 полугодие 2020 года профинансированы в сумме 18 494,9 тыс. рублей или 48,2 процента к годовому плану. В объеме расходов бюджета района текущие расходы составляют 17 891,8 тыс. рублей или 96,7 процента всех расходов, из них расходы на выплату заработной платы с начислениями на нее, трансфертов населению, расчеты за лекарственные средства, продукты питания, коммунальные услуги, субсидирование жилищно-коммунальных и транспортных услуг населению, расчеты за топливо, отпускаемое населению, обслуживание долга – 16 737,6 тыс. рублей или 90,5 процента. Расходы капитального характера профинансированы в сумме 603,1 тыс. рублей </a:t>
            </a:r>
            <a:r>
              <a:rPr lang="ru-RU" sz="1700">
                <a:latin typeface="Times New Roman" pitchFamily="18" charset="0"/>
                <a:cs typeface="Times New Roman" pitchFamily="18" charset="0"/>
              </a:rPr>
              <a:t>или 3,3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процента всех расходов.</a:t>
            </a:r>
          </a:p>
        </p:txBody>
      </p:sp>
    </p:spTree>
    <p:extLst>
      <p:ext uri="{BB962C8B-B14F-4D97-AF65-F5344CB8AC3E}">
        <p14:creationId xmlns:p14="http://schemas.microsoft.com/office/powerpoint/2010/main" val="2904557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008676" y="2946792"/>
            <a:ext cx="2943224" cy="155496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Государственные программы 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7 893,8 тыс. рублей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 (90,5 % расходов) бюджета)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566012" y="54429"/>
            <a:ext cx="2771775" cy="1562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Увековечивание погибших при защите Отечества и сохранение памяти о жертвах войн 13,8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2349273" y="201930"/>
            <a:ext cx="2152650" cy="1225699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Охрана окружающей среды 28,4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39473" y="577487"/>
            <a:ext cx="2209800" cy="139319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Строительство жилья</a:t>
            </a:r>
            <a:r>
              <a:rPr lang="ru-RU" sz="1100" dirty="0">
                <a:effectLst/>
                <a:ea typeface="Calibri"/>
                <a:cs typeface="Times New Roman"/>
              </a:rPr>
              <a:t> 11,9</a:t>
            </a:r>
            <a:r>
              <a:rPr lang="ru-RU" sz="900" dirty="0">
                <a:effectLst/>
                <a:ea typeface="Calibri"/>
                <a:cs typeface="Times New Roman"/>
              </a:rPr>
              <a:t> тыс.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ru-RU" sz="900" dirty="0">
                <a:effectLst/>
                <a:ea typeface="Calibri"/>
                <a:cs typeface="Times New Roman"/>
              </a:rPr>
              <a:t>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7109505" y="457200"/>
            <a:ext cx="2000250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Развитее транспортного комплекса  21</a:t>
            </a:r>
            <a:r>
              <a:rPr lang="ru-RU" sz="900" dirty="0">
                <a:ea typeface="Calibri"/>
                <a:cs typeface="Times New Roman"/>
              </a:rPr>
              <a:t>,9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6595779" y="2185427"/>
            <a:ext cx="2497374" cy="1181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физической культуры и спорта 273,4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6323693" y="3699510"/>
            <a:ext cx="2820307" cy="1267777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Образование и молодежная политика   7886,7 тыс. руб</a:t>
            </a:r>
            <a:r>
              <a:rPr lang="ru-RU" sz="1100" dirty="0">
                <a:effectLst/>
                <a:ea typeface="Calibri"/>
                <a:cs typeface="Times New Roman"/>
              </a:rPr>
              <a:t>.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5721259" y="5180759"/>
            <a:ext cx="3448050" cy="115252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Социальная защита и содействие занятости 823,6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3053624" y="5572125"/>
            <a:ext cx="3438525" cy="113347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Здоровье народа и демографическая безопасность 4 283,0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000125" y="5124450"/>
            <a:ext cx="2752725" cy="8953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Культура Беларуси </a:t>
            </a:r>
            <a:r>
              <a:rPr lang="ru-RU" sz="900" dirty="0">
                <a:ea typeface="Calibri"/>
                <a:cs typeface="Times New Roman"/>
              </a:rPr>
              <a:t>627,1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0" y="2305050"/>
            <a:ext cx="2800350" cy="8191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аграрного бизнеса 266,5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0" y="3519487"/>
            <a:ext cx="2965486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Комфортное жилье и благоприятная среда </a:t>
            </a:r>
            <a:r>
              <a:rPr lang="ru-RU" sz="900" dirty="0">
                <a:ea typeface="Calibri"/>
                <a:cs typeface="Times New Roman"/>
              </a:rPr>
              <a:t>1988,5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57775" y="1427629"/>
            <a:ext cx="651782" cy="151559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3562350" y="1391223"/>
            <a:ext cx="1153666" cy="155200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414464" y="1844825"/>
            <a:ext cx="2338386" cy="11698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1800863" y="3014665"/>
            <a:ext cx="1252761" cy="5191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349273" y="4333398"/>
            <a:ext cx="1213077" cy="22907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4"/>
          </p:cNvCxnSpPr>
          <p:nvPr/>
        </p:nvCxnSpPr>
        <p:spPr>
          <a:xfrm flipH="1">
            <a:off x="3411886" y="4501758"/>
            <a:ext cx="1068402" cy="9465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0"/>
          </p:cNvCxnSpPr>
          <p:nvPr/>
        </p:nvCxnSpPr>
        <p:spPr>
          <a:xfrm>
            <a:off x="4772887" y="4510834"/>
            <a:ext cx="0" cy="106129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453439" y="1624015"/>
            <a:ext cx="2284679" cy="14763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932055" y="3248259"/>
            <a:ext cx="1632845" cy="25955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891483" y="4005064"/>
            <a:ext cx="1190626" cy="1428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41102" y="4287815"/>
            <a:ext cx="1054677" cy="116048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74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4" y="5517232"/>
            <a:ext cx="64187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938154"/>
            <a:ext cx="2736304" cy="7498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0" y="945918"/>
            <a:ext cx="640800" cy="74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0176" y="5479132"/>
            <a:ext cx="264973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4" y="1983284"/>
            <a:ext cx="640800" cy="80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49511" y="9381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7 913,5 тыс. 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914869"/>
            <a:ext cx="2750380" cy="7831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96408" y="19832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Здравоохранение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4 282,1 тыс. рублей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4" y="2851644"/>
            <a:ext cx="640800" cy="84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12155" y="2851644"/>
            <a:ext cx="2739765" cy="802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67266" y="35759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22004" y="2929584"/>
            <a:ext cx="272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502,1 тыс. рублей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5247"/>
            <a:ext cx="786004" cy="9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122005" y="3945247"/>
            <a:ext cx="2743991" cy="1236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05555" y="3980963"/>
            <a:ext cx="277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Жилищно-коммунальные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услуги, жилищное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строительство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2 081,4 тыс.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060888"/>
            <a:ext cx="2954026" cy="1143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17208" y="5483046"/>
            <a:ext cx="256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1 105,0 тыс. рублей</a:t>
            </a: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01263"/>
            <a:ext cx="1064890" cy="110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1008845"/>
            <a:ext cx="2954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Физическая культура, спорт, культура и средства массовой информации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952,5 тыс. рублей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3227"/>
            <a:ext cx="1064891" cy="89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868888" y="3614885"/>
            <a:ext cx="2980595" cy="1457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860743" y="2357979"/>
            <a:ext cx="29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Государственные органы общего назначения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1 263,4 тыс. рублей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53854"/>
            <a:ext cx="1064890" cy="121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895457" y="531573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235726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5374162"/>
            <a:ext cx="1357115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890893" y="3617135"/>
            <a:ext cx="2801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Обслуживание долга органов местного управления и самоуправления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50,8 тыс. рублей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19794" y="5374162"/>
            <a:ext cx="2894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по другим разделам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344,1 тыс. рублей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60739" y="85515"/>
            <a:ext cx="838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расходов консолидированного бюджета по функциональной классификации за 1 полугодие  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636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2911</TotalTime>
  <Words>795</Words>
  <Application>Microsoft Office PowerPoint</Application>
  <PresentationFormat>Экран (4:3)</PresentationFormat>
  <Paragraphs>107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 за 1 полугодие 2020 год, тыс. рублей</vt:lpstr>
      <vt:lpstr>Экономическая классификация расходов консолидированного бюджета за 1 полугодие 2020 года </vt:lpstr>
      <vt:lpstr>Состав и структура расходов консолидированного бюджета на национальную экономику за 1 квартал 2020 года</vt:lpstr>
      <vt:lpstr>Структура расходов консолидированного бюджета Сенненского района по функциональной классификации за 1 полугодие 2020 года (в процентах)</vt:lpstr>
      <vt:lpstr>  Сведения о расходах на выплату государственной адресной социальной помощи, бесплатное обеспечение продуктами питания детей первых двух лет жизни по Сенненскому району на 1 июля 2020 год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Горбачева Валентина Васильевна</cp:lastModifiedBy>
  <cp:revision>245</cp:revision>
  <cp:lastPrinted>2020-07-20T11:44:25Z</cp:lastPrinted>
  <dcterms:created xsi:type="dcterms:W3CDTF">2018-02-22T12:26:12Z</dcterms:created>
  <dcterms:modified xsi:type="dcterms:W3CDTF">2020-07-31T08:24:01Z</dcterms:modified>
</cp:coreProperties>
</file>